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5" r:id="rId1"/>
    <p:sldMasterId id="2147485093" r:id="rId2"/>
  </p:sldMasterIdLst>
  <p:notesMasterIdLst>
    <p:notesMasterId r:id="rId13"/>
  </p:notesMasterIdLst>
  <p:handoutMasterIdLst>
    <p:handoutMasterId r:id="rId14"/>
  </p:handoutMasterIdLst>
  <p:sldIdLst>
    <p:sldId id="901" r:id="rId3"/>
    <p:sldId id="1323" r:id="rId4"/>
    <p:sldId id="1337" r:id="rId5"/>
    <p:sldId id="1325" r:id="rId6"/>
    <p:sldId id="1338" r:id="rId7"/>
    <p:sldId id="1339" r:id="rId8"/>
    <p:sldId id="1340" r:id="rId9"/>
    <p:sldId id="1334" r:id="rId10"/>
    <p:sldId id="1335" r:id="rId11"/>
    <p:sldId id="1336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0808"/>
    <a:srgbClr val="008000"/>
    <a:srgbClr val="CC6600"/>
    <a:srgbClr val="0000FF"/>
    <a:srgbClr val="CC9900"/>
    <a:srgbClr val="8282E4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D4C63-FF3A-484D-B87C-5F9FFDA78649}" v="81" dt="2021-03-30T23:54:00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95226" autoAdjust="0"/>
  </p:normalViewPr>
  <p:slideViewPr>
    <p:cSldViewPr>
      <p:cViewPr varScale="1">
        <p:scale>
          <a:sx n="86" d="100"/>
          <a:sy n="86" d="100"/>
        </p:scale>
        <p:origin x="10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474EDB-ED51-445C-AE78-1AF30F3F9D92}" type="datetimeFigureOut">
              <a:rPr lang="en-US" altLang="en-US"/>
              <a:pPr>
                <a:defRPr/>
              </a:pPr>
              <a:t>4/2/2021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3BB5AA-721D-44CC-AA76-B2A4102F1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94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B6DD40B8-589C-4258-B768-CF4D4AB97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37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fld id="{D0203155-1E9D-491E-9998-C2F2FB009243}" type="slidenum">
              <a:rPr lang="en-US" altLang="en-US" sz="1200" u="none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 sz="1200" u="none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1113"/>
            <a:ext cx="91567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2700" y="-11113"/>
            <a:ext cx="9385300" cy="849313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625"/>
            <a:ext cx="685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6350" y="838200"/>
            <a:ext cx="9144000" cy="6157913"/>
          </a:xfrm>
          <a:prstGeom prst="rect">
            <a:avLst/>
          </a:prstGeom>
          <a:solidFill>
            <a:schemeClr val="bg2">
              <a:alpha val="14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36725"/>
            <a:ext cx="8458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8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4DE60-353D-498E-842D-738ACD3D6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91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335F-F642-4900-9770-9C3A9C17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95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828800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334000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096D-26B3-4993-9776-7D02C7D0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205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8715-406C-46A5-AD86-98DC18270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19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87D9-4669-4C3B-9276-1DE8C026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099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3152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46270-A8AE-4268-891C-842C3FEF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108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40A56-F7AD-4277-B391-A86E34698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945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0"/>
            <a:ext cx="7315200" cy="615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BB42-9617-40A6-B505-3A8D139CB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127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31C18-6B9A-4CA8-9BF6-6C64B1E18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963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631950"/>
            <a:ext cx="9144000" cy="52260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6319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736725"/>
            <a:ext cx="8458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38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8EB4D-4EA1-41F8-94A9-65B42F164A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1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-16538"/>
            <a:ext cx="9144000" cy="1055688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883E5C2A-FBE1-4206-8656-8FCA626A5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1"/>
          <a:stretch>
            <a:fillRect/>
          </a:stretch>
        </p:blipFill>
        <p:spPr bwMode="auto">
          <a:xfrm rot="10800000" flipV="1">
            <a:off x="0" y="461016"/>
            <a:ext cx="9144000" cy="58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1505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369"/>
            <a:ext cx="8382000" cy="446341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400" y="6381750"/>
            <a:ext cx="2438400" cy="4762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198">
            <a:off x="4489782" y="362280"/>
            <a:ext cx="384243" cy="18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0" b="98265" l="452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04" y="-46083"/>
            <a:ext cx="122137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 t="20817" r="48808" b="50429"/>
          <a:stretch/>
        </p:blipFill>
        <p:spPr>
          <a:xfrm rot="820518">
            <a:off x="3198032" y="294977"/>
            <a:ext cx="251270" cy="2381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2" b="91444" l="9664" r="89916">
                        <a14:foregroundMark x1="42017" y1="6417" x2="42017" y2="6417"/>
                        <a14:foregroundMark x1="39076" y1="91444" x2="39076" y2="9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74" y="22690"/>
            <a:ext cx="990600" cy="7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139" b="69792" l="33433" r="69851">
                        <a14:foregroundMark x1="61493" y1="22917" x2="61493" y2="22917"/>
                        <a14:foregroundMark x1="60896" y1="23264" x2="60896" y2="23264"/>
                        <a14:foregroundMark x1="62090" y1="28125" x2="62090" y2="28125"/>
                        <a14:foregroundMark x1="64478" y1="23264" x2="64478" y2="23264"/>
                        <a14:foregroundMark x1="53433" y1="24653" x2="53433" y2="24653"/>
                        <a14:foregroundMark x1="55522" y1="20139" x2="55522" y2="20139"/>
                        <a14:foregroundMark x1="58209" y1="22917" x2="58209" y2="22917"/>
                        <a14:foregroundMark x1="38507" y1="64583" x2="38507" y2="64583"/>
                        <a14:foregroundMark x1="33433" y1="63889" x2="33433" y2="63889"/>
                        <a14:foregroundMark x1="33731" y1="63889" x2="33731" y2="63889"/>
                        <a14:foregroundMark x1="53134" y1="69097" x2="53134" y2="69097"/>
                        <a14:foregroundMark x1="54328" y1="69792" x2="54328" y2="69792"/>
                        <a14:foregroundMark x1="68955" y1="69792" x2="68955" y2="69792"/>
                        <a14:foregroundMark x1="63881" y1="69097" x2="63881" y2="69097"/>
                        <a14:foregroundMark x1="64179" y1="68403" x2="64179" y2="68403"/>
                        <a14:foregroundMark x1="64179" y1="68403" x2="64179" y2="68403"/>
                        <a14:foregroundMark x1="65672" y1="67708" x2="65672" y2="67708"/>
                        <a14:foregroundMark x1="67761" y1="68403" x2="67761" y2="68403"/>
                        <a14:foregroundMark x1="59403" y1="69792" x2="59403" y2="69792"/>
                        <a14:foregroundMark x1="56716" y1="69792" x2="56716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15556" r="25555" b="26666"/>
          <a:stretch>
            <a:fillRect/>
          </a:stretch>
        </p:blipFill>
        <p:spPr bwMode="auto">
          <a:xfrm>
            <a:off x="1092024" y="91236"/>
            <a:ext cx="60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7FE3D-6CDD-49C7-A7F2-7694B1C2DBA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908631" y="153279"/>
            <a:ext cx="329763" cy="321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DBF9F-D50E-4286-B247-35E3B274DDE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57" b="96970" l="2843" r="95652">
                        <a14:foregroundMark x1="74582" y1="17677" x2="74582" y2="17677"/>
                        <a14:foregroundMark x1="62709" y1="16498" x2="62709" y2="16498"/>
                        <a14:foregroundMark x1="71405" y1="16498" x2="71405" y2="16498"/>
                        <a14:foregroundMark x1="67057" y1="66835" x2="67057" y2="66835"/>
                        <a14:foregroundMark x1="52843" y1="75421" x2="52843" y2="75421"/>
                        <a14:foregroundMark x1="54013" y1="83165" x2="54013" y2="83165"/>
                        <a14:foregroundMark x1="54013" y1="81987" x2="54013" y2="81987"/>
                        <a14:foregroundMark x1="55017" y1="73401" x2="55017" y2="73401"/>
                        <a14:foregroundMark x1="58361" y1="64646" x2="58361" y2="64646"/>
                        <a14:foregroundMark x1="65886" y1="62458" x2="65886" y2="62458"/>
                        <a14:foregroundMark x1="73579" y1="67845" x2="73579" y2="67845"/>
                        <a14:foregroundMark x1="75753" y1="83165" x2="75753" y2="83165"/>
                        <a14:foregroundMark x1="38796" y1="89731" x2="38796" y2="89731"/>
                        <a14:foregroundMark x1="44314" y1="90741" x2="44314" y2="90741"/>
                        <a14:foregroundMark x1="47492" y1="91919" x2="47492" y2="91919"/>
                        <a14:foregroundMark x1="50836" y1="94108" x2="50836" y2="94108"/>
                        <a14:foregroundMark x1="51839" y1="96296" x2="51839" y2="96296"/>
                        <a14:foregroundMark x1="49666" y1="96296" x2="49666" y2="96296"/>
                        <a14:foregroundMark x1="50836" y1="97306" x2="50836" y2="97306"/>
                        <a14:foregroundMark x1="52843" y1="97306" x2="52843" y2="97306"/>
                        <a14:foregroundMark x1="3010" y1="60269" x2="3010" y2="60269"/>
                        <a14:foregroundMark x1="48662" y1="11111" x2="48662" y2="11111"/>
                        <a14:foregroundMark x1="58361" y1="7744" x2="58361" y2="7744"/>
                        <a14:foregroundMark x1="92977" y1="54714" x2="92977" y2="54714"/>
                        <a14:foregroundMark x1="45819" y1="2357" x2="45819" y2="2357"/>
                        <a14:foregroundMark x1="95652" y1="54714" x2="95652" y2="54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714" y="261951"/>
            <a:ext cx="523596" cy="5200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F939F0-8E18-4B0C-B899-78C58BB946D4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88" y="83243"/>
            <a:ext cx="1001976" cy="798196"/>
          </a:xfrm>
          <a:prstGeom prst="rect">
            <a:avLst/>
          </a:prstGeom>
        </p:spPr>
      </p:pic>
      <p:pic>
        <p:nvPicPr>
          <p:cNvPr id="5" name="Picture 4" descr="A picture containing clock, photo, hand, holding&#10;&#10;Description automatically generated">
            <a:extLst>
              <a:ext uri="{FF2B5EF4-FFF2-40B4-BE49-F238E27FC236}">
                <a16:creationId xmlns:a16="http://schemas.microsoft.com/office/drawing/2014/main" id="{B0B58DE0-6E1F-4C64-B5EB-6DF44A45C5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23" y="42615"/>
            <a:ext cx="914518" cy="9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386"/>
            <a:ext cx="8382000" cy="446341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effectLst/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  <a:effectLst/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  <a:effectLst/>
              </a:defRPr>
            </a:lvl3pPr>
            <a:lvl4pPr>
              <a:defRPr>
                <a:solidFill>
                  <a:schemeClr val="bg2"/>
                </a:solidFill>
                <a:effectLst/>
              </a:defRPr>
            </a:lvl4pPr>
            <a:lvl5pPr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71505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886200" y="6381750"/>
            <a:ext cx="2438400" cy="476250"/>
          </a:xfrm>
        </p:spPr>
        <p:txBody>
          <a:bodyPr/>
          <a:lstStyle>
            <a:lvl1pPr>
              <a:defRPr>
                <a:solidFill>
                  <a:srgbClr val="000514"/>
                </a:solidFill>
              </a:defRPr>
            </a:lvl1pPr>
          </a:lstStyle>
          <a:p>
            <a:pPr>
              <a:defRPr/>
            </a:pPr>
            <a:fld id="{C547A257-F2A4-4FDB-A631-A18621312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863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6C23F-F35C-4663-BABB-98735E1AD5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752A6-1222-473E-9E60-90A7C82459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8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36206-CFFE-4F6C-BC0D-7E41DE2B25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3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D8B26-B701-4F35-896B-34937B066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34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BB65-C0A7-4097-879F-BAB7843A51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0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5E0BF-B2A2-4D11-AB65-57B03CB5B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5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14673-AB23-4B83-B436-07B061AEC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9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9A818-1385-4409-9B40-F6379BB528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7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828800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0"/>
            <a:ext cx="5334000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8D16F-FDDC-4579-A24D-8E77228986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7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FE536-2844-4622-9620-0FB4C2A5F4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5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5CDE-651A-49E0-8E2D-3E0BD1DDB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319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081E1-66BD-4A2A-A70B-C188D5E4918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22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3152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D1BB-9335-48F6-B233-DCE699357E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40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C1914-AE86-4F99-A2A9-E8FE24A57C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75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0"/>
            <a:ext cx="7315200" cy="6156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45510-26BF-496B-B37F-262ACC27E0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22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371600"/>
            <a:ext cx="35814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840163"/>
            <a:ext cx="35814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7F6B-69B4-41A6-8B67-683FDA93BB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71600"/>
            <a:ext cx="3581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6E6E-8357-4DAF-9DAD-C07898E4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76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2E1-4D50-4C66-A9BE-91B374D68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4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1687-FBC8-4C94-90DE-50B33DAE3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9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A486-A671-416D-A591-D66BBD06A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40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0B2D6-3317-4B2C-9D12-E3A43989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64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0615-4902-4828-9330-3F0CE331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81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828F28-DB59-435E-8625-DC9F6558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00200" y="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  <p:sldLayoutId id="2147484565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5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-105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itchFamily="-105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5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5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7111E-F970-4CB1-900D-E4CF544D68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00200" y="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152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9807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emf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1051581"/>
            <a:ext cx="9144000" cy="584358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192" y="5686492"/>
            <a:ext cx="871696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Crest</a:t>
            </a:r>
            <a:endParaRPr lang="en-US" sz="1800" b="1" u="none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and Terrestrial Robotic Exploration (SpaceTREx) Laboratory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and Mechanical Engineering Department - University of Arizona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NASA Space Grant Symposium 4/17/21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none" dirty="0">
              <a:solidFill>
                <a:srgbClr val="FFFFFF"/>
              </a:solidFill>
              <a:latin typeface="Garamond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01" y="4973785"/>
            <a:ext cx="869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none" dirty="0">
                <a:latin typeface="Arial" panose="020B0604020202020204" pitchFamily="34" charset="0"/>
                <a:cs typeface="Arial" panose="020B0604020202020204" pitchFamily="34" charset="0"/>
              </a:rPr>
              <a:t>Pico Balloon Platform for Atmospheric Exploration </a:t>
            </a:r>
            <a:endParaRPr lang="en-US" sz="22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F40A636-479D-4997-8C9A-79EEF5A957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C9E892B-B5D2-4EFB-A079-E6E80CB40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1C951DF8-F8F0-49AC-81FA-2248168D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99" t="-76" r="12668" b="373"/>
          <a:stretch/>
        </p:blipFill>
        <p:spPr>
          <a:xfrm>
            <a:off x="2988588" y="1968609"/>
            <a:ext cx="2861357" cy="218503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B1F948-FD41-4C77-A2AC-5E616E3D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6" y="1950443"/>
            <a:ext cx="2210988" cy="22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arth pictures">
            <a:extLst>
              <a:ext uri="{FF2B5EF4-FFF2-40B4-BE49-F238E27FC236}">
                <a16:creationId xmlns:a16="http://schemas.microsoft.com/office/drawing/2014/main" id="{A99F9DCB-DD9C-4FEB-85AE-9DE3181D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39" y="2780705"/>
            <a:ext cx="1386226" cy="14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E0FA076-9E9F-49DB-B7D6-A5041CAD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9" b="2530"/>
          <a:stretch/>
        </p:blipFill>
        <p:spPr bwMode="auto">
          <a:xfrm>
            <a:off x="6155413" y="1884215"/>
            <a:ext cx="1386226" cy="15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0F0686-D560-435F-8F59-4638EE6994E5}"/>
              </a:ext>
            </a:extLst>
          </p:cNvPr>
          <p:cNvSpPr/>
          <p:nvPr/>
        </p:nvSpPr>
        <p:spPr bwMode="auto">
          <a:xfrm>
            <a:off x="0" y="2585"/>
            <a:ext cx="9144000" cy="1318401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6A208DE-7F02-4BB2-8724-485416C4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4463"/>
            <a:ext cx="1400175" cy="110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8387D2-AE72-413D-B34D-D2DC78678A3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55" y="129864"/>
            <a:ext cx="1400175" cy="11154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203616-92D4-4291-A638-5236D9C2DD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5"/>
          <a:stretch/>
        </p:blipFill>
        <p:spPr>
          <a:xfrm>
            <a:off x="7939913" y="80689"/>
            <a:ext cx="1014876" cy="968355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47A51139-7AB4-496E-95A2-35E803FB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894" y="1018097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none" dirty="0">
                <a:solidFill>
                  <a:srgbClr val="FFFFFF"/>
                </a:solidFill>
                <a:latin typeface="Impact" panose="020B0806030902050204" pitchFamily="34" charset="0"/>
              </a:rPr>
              <a:t>ASTEROIDS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5538C-100D-43AB-BB0A-3998C24E0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1141" y="542424"/>
            <a:ext cx="1323457" cy="76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F6BB1-E4A9-4BAD-9BA4-E30CA49F755F}"/>
              </a:ext>
            </a:extLst>
          </p:cNvPr>
          <p:cNvSpPr txBox="1"/>
          <p:nvPr/>
        </p:nvSpPr>
        <p:spPr>
          <a:xfrm>
            <a:off x="6305826" y="0"/>
            <a:ext cx="154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none" dirty="0">
                <a:latin typeface="Arial Black" panose="020B0A04020102020204" pitchFamily="34" charset="0"/>
              </a:rPr>
              <a:t>MIRO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CBADB0C-8D78-4650-8F29-F716E578A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28" y="151537"/>
            <a:ext cx="746778" cy="842695"/>
          </a:xfrm>
          <a:prstGeom prst="rect">
            <a:avLst/>
          </a:prstGeom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60947F0F-E64B-499C-B88A-548C2C8E3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487" y="976758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none" dirty="0">
                <a:solidFill>
                  <a:srgbClr val="FFFFFF"/>
                </a:solidFill>
                <a:latin typeface="Impact" panose="020B0806030902050204" pitchFamily="34" charset="0"/>
              </a:rPr>
              <a:t>Space Grant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Ford, Kevin. (1997). Optimizing Aerobot Exploration of Venus. </a:t>
            </a:r>
          </a:p>
          <a:p>
            <a:pPr lvl="1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Limaye, Sanjay &amp; Mogul, Rakesh &amp; Smith, David &amp; Ansari,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Słowik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Grzegorz &amp;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Vaishampayan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Parag. (2018). Venus' Spectral Signatures and the Potential for Life in the Clouds. Astrobiology. 18. 10.1089/ast.2017.1783. </a:t>
            </a:r>
          </a:p>
          <a:p>
            <a:pPr lvl="1"/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Greaves, Jane &amp; Richards, Anita &amp; Bains, William &amp;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Rimmer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Paul &amp; Sagawa, Hideo &amp; Clements, David &amp; Seager, Sara &amp;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Petkowski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Janusz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Sousa-Silva, Clara &amp; Ranjan,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Sukrit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Drabek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-Maunder, Emily &amp; Fraser, Helen &amp; Cartwright, Annabel &amp; Mueller-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Wodarg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Ingo &amp; Zhan,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Zhuchang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Friberg, Per &amp; Coulson, Iain &amp; Lee, </a:t>
            </a:r>
            <a:r>
              <a:rPr 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E'lisa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Hoge, Jim. (2020). Phosphine Gas in the Cloud Decks of Venus. </a:t>
            </a:r>
          </a:p>
          <a:p>
            <a:pPr lvl="1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11th Lighter-than-Air Systems Technology Conference, Clearwater, Florida, May 16, 1995</a:t>
            </a:r>
          </a:p>
          <a:p>
            <a:pPr lvl="1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Lorenz, R. D., Crisp, D., &amp; Huber, L. (2018). Venus atmospheric structure and dynamics from the VEGA lander and balloons: New results and PDS archive.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ICARUS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277–283. https://doi-org.ezproxy2.library.arizona.edu/10.1016/j.icarus.2017.12.044</a:t>
            </a:r>
          </a:p>
          <a:p>
            <a:pPr lvl="1"/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9"/>
            <a:ext cx="4495800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has expresses interest in revisiting Venus to perform life detection experiments</a:t>
            </a:r>
          </a:p>
          <a:p>
            <a:pPr>
              <a:buClrTx/>
            </a:pPr>
            <a:r>
              <a:rPr lang="en-US" sz="24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make current exploration costs high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Average surface temperature 450° C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Surface pressure ~90 atm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Sulfuric Acid Clouds</a:t>
            </a:r>
          </a:p>
          <a:p>
            <a:pPr>
              <a:buClrTx/>
            </a:pP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0" indent="0">
              <a:buClrTx/>
              <a:buNone/>
            </a:pP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22B2ACB-9F0D-4241-85FB-B3EE1F4673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007078"/>
                  </p:ext>
                </p:extLst>
              </p:nvPr>
            </p:nvGraphicFramePr>
            <p:xfrm>
              <a:off x="5541584" y="1500528"/>
              <a:ext cx="3231358" cy="450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5679">
                      <a:extLst>
                        <a:ext uri="{9D8B030D-6E8A-4147-A177-3AD203B41FA5}">
                          <a16:colId xmlns:a16="http://schemas.microsoft.com/office/drawing/2014/main" val="2049411433"/>
                        </a:ext>
                      </a:extLst>
                    </a:gridCol>
                    <a:gridCol w="1615679">
                      <a:extLst>
                        <a:ext uri="{9D8B030D-6E8A-4147-A177-3AD203B41FA5}">
                          <a16:colId xmlns:a16="http://schemas.microsoft.com/office/drawing/2014/main" val="2364927920"/>
                        </a:ext>
                      </a:extLst>
                    </a:gridCol>
                  </a:tblGrid>
                  <a:tr h="70861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Comparison of Atmospheres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363765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u="sng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Earth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u="sng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Venus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8067643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Atmospheric composition 99%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Atmospheric composition 97%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5944209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Water vapor clouds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Sulfuric acid clouds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318386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Dynamic wind conditions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Clouds in super-rotation from east to west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69202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122B2ACB-9F0D-4241-85FB-B3EE1F4673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007078"/>
                  </p:ext>
                </p:extLst>
              </p:nvPr>
            </p:nvGraphicFramePr>
            <p:xfrm>
              <a:off x="5541584" y="1500528"/>
              <a:ext cx="3231358" cy="450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5679">
                      <a:extLst>
                        <a:ext uri="{9D8B030D-6E8A-4147-A177-3AD203B41FA5}">
                          <a16:colId xmlns:a16="http://schemas.microsoft.com/office/drawing/2014/main" val="2049411433"/>
                        </a:ext>
                      </a:extLst>
                    </a:gridCol>
                    <a:gridCol w="1615679">
                      <a:extLst>
                        <a:ext uri="{9D8B030D-6E8A-4147-A177-3AD203B41FA5}">
                          <a16:colId xmlns:a16="http://schemas.microsoft.com/office/drawing/2014/main" val="2364927920"/>
                        </a:ext>
                      </a:extLst>
                    </a:gridCol>
                  </a:tblGrid>
                  <a:tr h="70861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Comparison of Atmospheres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363765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u="sng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Earth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u="sng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Venus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8806764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6" t="-120000" r="-100376" b="-1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55" t="-120000" r="-755" b="-1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944209"/>
                      </a:ext>
                    </a:extLst>
                  </a:tr>
                  <a:tr h="708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Water vapor clouds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Sulfuric acid clouds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31838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Dynamic wind conditions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Clouds in super-rotation from east to west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69202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63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FBB4A30-9EF4-43DB-8970-F284D323E64B}"/>
              </a:ext>
            </a:extLst>
          </p:cNvPr>
          <p:cNvSpPr txBox="1">
            <a:spLocks/>
          </p:cNvSpPr>
          <p:nvPr/>
        </p:nvSpPr>
        <p:spPr bwMode="auto">
          <a:xfrm>
            <a:off x="609600" y="2097769"/>
            <a:ext cx="4343400" cy="44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n"/>
              <a:defRPr sz="2800" b="1">
                <a:solidFill>
                  <a:schemeClr val="bg2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45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bg2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bg2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Tx/>
            </a:pPr>
            <a:r>
              <a:rPr lang="en-US" sz="2400" b="0" u="none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pico-balloon platform that can be used for atmospheric exploration </a:t>
            </a:r>
          </a:p>
          <a:p>
            <a:pPr>
              <a:buClrTx/>
            </a:pPr>
            <a:r>
              <a:rPr lang="en-US" sz="2400" b="0" u="none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Balloons are the optimal exploration platform for Venus</a:t>
            </a:r>
          </a:p>
          <a:p>
            <a:pPr>
              <a:buClrTx/>
            </a:pPr>
            <a:r>
              <a:rPr lang="en-US" sz="2400" b="0" u="none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Low-cost &amp; low-risk missions </a:t>
            </a:r>
          </a:p>
          <a:p>
            <a:pPr>
              <a:buClrTx/>
            </a:pPr>
            <a:endParaRPr lang="en-US" sz="2400" b="0" u="none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400" b="0" u="none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u="none" kern="0" dirty="0">
              <a:solidFill>
                <a:sysClr val="windowText" lastClr="000000"/>
              </a:solidFill>
            </a:endParaRPr>
          </a:p>
          <a:p>
            <a:pPr marL="0" indent="0">
              <a:buClrTx/>
              <a:buNone/>
            </a:pPr>
            <a:endParaRPr lang="en-US" u="none" kern="0" dirty="0"/>
          </a:p>
          <a:p>
            <a:pPr>
              <a:buClrTx/>
            </a:pPr>
            <a:endParaRPr lang="en-US" u="none" kern="0" dirty="0">
              <a:solidFill>
                <a:sysClr val="windowText" lastClr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u="none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96D5E-AD7E-4574-BC3D-045A07D3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652" y="1371600"/>
            <a:ext cx="3276600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057"/>
            <a:ext cx="4800600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Transmits via amateur radio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Relay's location, altitude, temperature, pressure, speed, and direction </a:t>
            </a:r>
          </a:p>
          <a:p>
            <a:pPr marL="0" indent="0">
              <a:buClrTx/>
              <a:buNone/>
            </a:pPr>
            <a:r>
              <a:rPr lang="en-US" sz="100" b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LightAPRS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-W balloon tracker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50cm APRS TX wire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5m WSPR ground wire &amp; TX wire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SBS-13 Balloon envelope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2.5V 3.3F super capacitors x2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50 mA @ 4.8V </a:t>
            </a: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Powerfilm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solar panel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15 lb. fishing line</a:t>
            </a:r>
          </a:p>
          <a:p>
            <a:pPr marL="0" indent="0">
              <a:buClrTx/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9678F-CCDE-4328-928D-9FAA478F3CA5}"/>
              </a:ext>
            </a:extLst>
          </p:cNvPr>
          <p:cNvSpPr txBox="1"/>
          <p:nvPr/>
        </p:nvSpPr>
        <p:spPr>
          <a:xfrm>
            <a:off x="457200" y="616523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APRS: Automatic Packet Reporting System</a:t>
            </a:r>
          </a:p>
          <a:p>
            <a:r>
              <a:rPr lang="en-US" sz="1600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WSPR: Weak Signal Propagation Reporter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98CC03F-A597-4A72-9869-6B56648A8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975" y="3632247"/>
            <a:ext cx="3229000" cy="2421750"/>
          </a:xfrm>
          <a:prstGeom prst="rect">
            <a:avLst/>
          </a:prstGeom>
        </p:spPr>
      </p:pic>
      <p:pic>
        <p:nvPicPr>
          <p:cNvPr id="5" name="Picture 4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F85114C4-098D-40A3-9FDC-C73B0A739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3400" y="1779928"/>
            <a:ext cx="2235200" cy="1676400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DE588B8-2BBB-4949-A52E-EB29DC5D3058}"/>
              </a:ext>
            </a:extLst>
          </p:cNvPr>
          <p:cNvSpPr/>
          <p:nvPr/>
        </p:nvSpPr>
        <p:spPr bwMode="auto">
          <a:xfrm>
            <a:off x="6370506" y="5994648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654F565-7999-4556-9CCF-FED3B2549FA1}"/>
              </a:ext>
            </a:extLst>
          </p:cNvPr>
          <p:cNvSpPr/>
          <p:nvPr/>
        </p:nvSpPr>
        <p:spPr bwMode="auto">
          <a:xfrm>
            <a:off x="7239000" y="6092057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DB65A1-5FE3-4D7E-BD0C-9ABB13382CDA}"/>
              </a:ext>
            </a:extLst>
          </p:cNvPr>
          <p:cNvSpPr/>
          <p:nvPr/>
        </p:nvSpPr>
        <p:spPr bwMode="auto">
          <a:xfrm>
            <a:off x="7467600" y="5526227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C5C9C18-B74A-4FF1-B362-6BF458751F9A}"/>
              </a:ext>
            </a:extLst>
          </p:cNvPr>
          <p:cNvSpPr/>
          <p:nvPr/>
        </p:nvSpPr>
        <p:spPr bwMode="auto">
          <a:xfrm>
            <a:off x="5552339" y="3399975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91598AA-1F5E-4544-94B0-75980DEB3D31}"/>
              </a:ext>
            </a:extLst>
          </p:cNvPr>
          <p:cNvSpPr/>
          <p:nvPr/>
        </p:nvSpPr>
        <p:spPr bwMode="auto">
          <a:xfrm>
            <a:off x="7077493" y="2285133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F6DA3C2-4CA1-419B-8734-7245795B98E8}"/>
              </a:ext>
            </a:extLst>
          </p:cNvPr>
          <p:cNvSpPr/>
          <p:nvPr/>
        </p:nvSpPr>
        <p:spPr bwMode="auto">
          <a:xfrm>
            <a:off x="7400507" y="4785564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0DB662E-F5BC-402B-AE17-7CFE34E6CB5E}"/>
              </a:ext>
            </a:extLst>
          </p:cNvPr>
          <p:cNvSpPr/>
          <p:nvPr/>
        </p:nvSpPr>
        <p:spPr bwMode="auto">
          <a:xfrm>
            <a:off x="6736824" y="3735728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1F3D27E-DC23-4411-AE16-531A17DAC74B}"/>
              </a:ext>
            </a:extLst>
          </p:cNvPr>
          <p:cNvSpPr/>
          <p:nvPr/>
        </p:nvSpPr>
        <p:spPr bwMode="auto">
          <a:xfrm>
            <a:off x="6307950" y="3025970"/>
            <a:ext cx="323014" cy="341173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758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Flight 1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057"/>
            <a:ext cx="3789176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Total payload weight: 37.5 grams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6.5 grams free lift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Target altitude 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35,000 - 40,000 ft.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247 hours flight time 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Max speed 289 MPH</a:t>
            </a: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52AFF74-5836-45C0-BE9C-6E609828A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76" y="1327449"/>
            <a:ext cx="4703569" cy="3705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DBD12-21A8-4A27-8629-EC2C6FD4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718" y="4089764"/>
            <a:ext cx="4693886" cy="23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0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Flight 2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057"/>
            <a:ext cx="3789176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4 pico-balloons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Testing different balloon envelope materials (mylar and SBS-13)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6.5 grams free lift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Target altitude 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35,000 - 40,000 ft.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progress – 4/2/21</a:t>
            </a: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FF66A-F052-4C40-8193-7849F975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76" y="1451506"/>
            <a:ext cx="4825863" cy="2243215"/>
          </a:xfrm>
          <a:prstGeom prst="rect">
            <a:avLst/>
          </a:prstGeom>
        </p:spPr>
      </p:pic>
      <p:pic>
        <p:nvPicPr>
          <p:cNvPr id="8" name="Picture 7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2D133BA2-7E35-4893-8093-BEC29B2FB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26" y="3810000"/>
            <a:ext cx="3540531" cy="26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057"/>
            <a:ext cx="5105400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Successfully created a pico-balloon platform for terrestrial atmospheric exploration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situ measurements of the jet streams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Can be expanded to fly on Venus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Swarms of pico-balloons could be launched to form a constellation around Venus.</a:t>
            </a:r>
          </a:p>
          <a:p>
            <a:pPr>
              <a:buClrTx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Long duration in situ detectors identifying  regions with the highest potential for life.   </a:t>
            </a: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2D0A977-08D4-4380-9E50-97AE3C2E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1" b="2530"/>
          <a:stretch/>
        </p:blipFill>
        <p:spPr bwMode="auto">
          <a:xfrm>
            <a:off x="6584171" y="4353496"/>
            <a:ext cx="1997988" cy="19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A5B7293-F680-408D-A2B0-B266DD6E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71" y="1676400"/>
            <a:ext cx="2210988" cy="22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2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07E3F-2719-4C4A-B928-A73A496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369"/>
            <a:ext cx="8458200" cy="4463414"/>
          </a:xfrm>
        </p:spPr>
        <p:txBody>
          <a:bodyPr/>
          <a:lstStyle/>
          <a:p>
            <a:pPr>
              <a:buClrTx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Jekan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Thangavelautham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Mentor</a:t>
            </a:r>
          </a:p>
          <a:p>
            <a:pPr>
              <a:buClrTx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Tristian Schuler – Graduate Student</a:t>
            </a:r>
          </a:p>
          <a:p>
            <a:pPr>
              <a:buClrTx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Layne Crawford – Administrative Program Manager Asteroids laboratory</a:t>
            </a:r>
          </a:p>
          <a:p>
            <a:pPr>
              <a:buClrTx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Coe – Manager, Arizona/NASA Space Grant Program</a:t>
            </a:r>
          </a:p>
          <a:p>
            <a:pPr>
              <a:buClrTx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Debbins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Undergraduate researcher</a:t>
            </a:r>
          </a:p>
          <a:p>
            <a:pPr marL="0" indent="0">
              <a:buClrTx/>
              <a:buNone/>
            </a:pP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dirty="0">
              <a:solidFill>
                <a:srgbClr val="000000"/>
              </a:solidFill>
              <a:latin typeface="Garamond-Bold"/>
            </a:endParaRPr>
          </a:p>
          <a:p>
            <a:pPr>
              <a:buClrTx/>
            </a:pPr>
            <a:endParaRPr lang="en-US" b="1" i="0" dirty="0">
              <a:solidFill>
                <a:srgbClr val="000000"/>
              </a:solidFill>
              <a:effectLst/>
              <a:latin typeface="Garamond-Bold"/>
            </a:endParaRPr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BBA3-E903-468B-928F-B6F5684D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76600"/>
            <a:ext cx="8382000" cy="715057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E20E7E-EA7B-4F24-88ED-2776C9DD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6536"/>
            <a:ext cx="1213663" cy="9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9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dec52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Documents and Settings\Jekan\Desktop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0145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A Regulatory Theory &amp;#x0D;&amp;#x0A;of Cortical Organization &amp;#x0D;&amp;#x0A;and its Applications to Robotics&amp;quot;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2 - &amp;quot;Outline&amp;quot;&quot;/&gt;&lt;property id=&quot;20307&quot; value=&quot;257&quot;/&gt;&lt;property id=&quot;20309&quot; value=&quot;-1&quot;/&gt;&lt;/object&gt;&lt;object type=&quot;3&quot; unique_id=&quot;10008&quot;&gt;&lt;property id=&quot;20148&quot; value=&quot;5&quot;/&gt;&lt;property id=&quot;20300&quot; value=&quot;Slide 3 - &amp;quot;Motivation&amp;quot;&quot;/&gt;&lt;property id=&quot;20307&quot; value=&quot;258&quot;/&gt;&lt;property id=&quot;20309&quot; value=&quot;-1&quot;/&gt;&lt;/object&gt;&lt;object type=&quot;3&quot; unique_id=&quot;10009&quot;&gt;&lt;property id=&quot;20148&quot; value=&quot;5&quot;/&gt;&lt;property id=&quot;20300&quot; value=&quot;Slide 4 - &amp;quot;Motivation&amp;quot;&quot;/&gt;&lt;property id=&quot;20307&quot; value=&quot;276&quot;/&gt;&lt;property id=&quot;20309&quot; value=&quot;-1&quot;/&gt;&lt;/object&gt;&lt;object type=&quot;3&quot; unique_id=&quot;10010&quot;&gt;&lt;property id=&quot;20148&quot; value=&quot;5&quot;/&gt;&lt;property id=&quot;20300&quot; value=&quot;Slide 5 - &amp;quot;Motivation&amp;quot;&quot;/&gt;&lt;property id=&quot;20307&quot; value=&quot;277&quot;/&gt;&lt;property id=&quot;20309&quot; value=&quot;-1&quot;/&gt;&lt;/object&gt;&lt;object type=&quot;3&quot; unique_id=&quot;10016&quot;&gt;&lt;property id=&quot;20148&quot; value=&quot;5&quot;/&gt;&lt;property id=&quot;20300&quot; value=&quot;Slide 10 - &amp;quot;Nature’s Control System: Regulation&amp;quot;&quot;/&gt;&lt;property id=&quot;20307&quot; value=&quot;278&quot;/&gt;&lt;property id=&quot;20309&quot; value=&quot;-1&quot;/&gt;&lt;/object&gt;&lt;object type=&quot;3&quot; unique_id=&quot;10017&quot;&gt;&lt;property id=&quot;20148&quot; value=&quot;5&quot;/&gt;&lt;property id=&quot;20300&quot; value=&quot;Slide 11 - &amp;quot;Objective&amp;quot;&quot;/&gt;&lt;property id=&quot;20307&quot; value=&quot;267&quot;/&gt;&lt;property id=&quot;20309&quot; value=&quot;-1&quot;/&gt;&lt;/object&gt;&lt;object type=&quot;3&quot; unique_id=&quot;10018&quot;&gt;&lt;property id=&quot;20148&quot; value=&quot;5&quot;/&gt;&lt;property id=&quot;20300&quot; value=&quot;Slide 130 - &amp;quot;Evolutionary Algorithms&amp;quot;&quot;/&gt;&lt;property id=&quot;20307&quot; value=&quot;299&quot;/&gt;&lt;property id=&quot;20309&quot; value=&quot;-1&quot;/&gt;&lt;/object&gt;&lt;object type=&quot;3&quot; unique_id=&quot;10019&quot;&gt;&lt;property id=&quot;20148&quot; value=&quot;5&quot;/&gt;&lt;property id=&quot;20300&quot; value=&quot;Slide 131 - &amp;quot;Background: Artificial Neural Networks&amp;quot;&quot;/&gt;&lt;property id=&quot;20307&quot; value=&quot;298&quot;/&gt;&lt;property id=&quot;20309&quot; value=&quot;-1&quot;/&gt;&lt;/object&gt;&lt;object type=&quot;3&quot; unique_id=&quot;10020&quot;&gt;&lt;property id=&quot;20148&quot; value=&quot;5&quot;/&gt;&lt;property id=&quot;20300&quot; value=&quot;Slide 132 - &amp;quot;Background: Artificial Neural Networks&amp;quot;&quot;/&gt;&lt;property id=&quot;20307&quot; value=&quot;324&quot;/&gt;&lt;property id=&quot;20309&quot; value=&quot;-1&quot;/&gt;&lt;/object&gt;&lt;object type=&quot;3&quot; unique_id=&quot;10021&quot;&gt;&lt;property id=&quot;20148&quot; value=&quot;5&quot;/&gt;&lt;property id=&quot;20300&quot; value=&quot;Slide 12 - &amp;quot;Artificial Neural Tissue&amp;#x0D;&amp;#x0A;[Thangavelautham &amp;amp; D’Eleuterio, 2005]&amp;#x0D;&amp;#x0A;&amp;quot;&quot;/&gt;&lt;property id=&quot;20307&quot; value=&quot;268&quot;/&gt;&lt;property id=&quot;20309&quot; value=&quot;-1&quot;/&gt;&lt;/object&gt;&lt;object type=&quot;3&quot; unique_id=&quot;10022&quot;&gt;&lt;property id=&quot;20148&quot; value=&quot;5&quot;/&gt;&lt;property id=&quot;20300&quot; value=&quot;Slide 13&quot;/&gt;&lt;property id=&quot;20307&quot; value=&quot;259&quot;/&gt;&lt;property id=&quot;20309&quot; value=&quot;-1&quot;/&gt;&lt;/object&gt;&lt;object type=&quot;3&quot; unique_id=&quot;10023&quot;&gt;&lt;property id=&quot;20148&quot; value=&quot;5&quot;/&gt;&lt;property id=&quot;20300&quot; value=&quot;Slide 14&quot;/&gt;&lt;property id=&quot;20307&quot; value=&quot;272&quot;/&gt;&lt;property id=&quot;20309&quot; value=&quot;-1&quot;/&gt;&lt;/object&gt;&lt;object type=&quot;3&quot; unique_id=&quot;10024&quot;&gt;&lt;property id=&quot;20148&quot; value=&quot;5&quot;/&gt;&lt;property id=&quot;20300&quot; value=&quot;Slide 15 - &amp;quot;ANT Topology&amp;quot;&quot;/&gt;&lt;property id=&quot;20307&quot; value=&quot;297&quot;/&gt;&lt;property id=&quot;20309&quot; value=&quot;-1&quot;/&gt;&lt;/object&gt;&lt;object type=&quot;3&quot; unique_id=&quot;10025&quot;&gt;&lt;property id=&quot;20148&quot; value=&quot;5&quot;/&gt;&lt;property id=&quot;20300&quot; value=&quot;Slide 16 - &amp;quot;Neural Regulation in ANT&amp;quot;&quot;/&gt;&lt;property id=&quot;20307&quot; value=&quot;296&quot;/&gt;&lt;property id=&quot;20309&quot; value=&quot;-1&quot;/&gt;&lt;/object&gt;&lt;object type=&quot;3&quot; unique_id=&quot;10034&quot;&gt;&lt;property id=&quot;20148&quot; value=&quot;5&quot;/&gt;&lt;property id=&quot;20300&quot; value=&quot;Slide 18 - &amp;quot;ANT Mapping Scheme&amp;quot;&quot;/&gt;&lt;property id=&quot;20307&quot; value=&quot;316&quot;/&gt;&lt;property id=&quot;20309&quot; value=&quot;-1&quot;/&gt;&lt;/object&gt;&lt;object type=&quot;3&quot; unique_id=&quot;10036&quot;&gt;&lt;property id=&quot;20148&quot; value=&quot;5&quot;/&gt;&lt;property id=&quot;20300&quot; value=&quot;Slide 20 - &amp;quot;Neural Regulation: Advantages&amp;quot;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21 - &amp;quot;Tasks&amp;quot;&quot;/&gt;&lt;property id=&quot;20307&quot; value=&quot;286&quot;/&gt;&lt;property id=&quot;20309&quot; value=&quot;-1&quot;/&gt;&lt;/object&gt;&lt;object type=&quot;3&quot; unique_id=&quot;10038&quot;&gt;&lt;property id=&quot;20148&quot; value=&quot;5&quot;/&gt;&lt;property id=&quot;20300&quot; value=&quot;Slide 22 - &amp;quot;Double-Pole Balancing without Velocity Info.&amp;quot;&quot;/&gt;&lt;property id=&quot;20307&quot; value=&quot;306&quot;/&gt;&lt;property id=&quot;20309&quot; value=&quot;-1&quot;/&gt;&lt;/object&gt;&lt;object type=&quot;3&quot; unique_id=&quot;10039&quot;&gt;&lt;property id=&quot;20148&quot; value=&quot;5&quot;/&gt;&lt;property id=&quot;20300&quot; value=&quot;Slide 23 - &amp;quot;Fitness Function &amp;amp; Evaluation&amp;quot;&quot;/&gt;&lt;property id=&quot;20307&quot; value=&quot;307&quot;/&gt;&lt;property id=&quot;20309&quot; value=&quot;-1&quot;/&gt;&lt;/object&gt;&lt;object type=&quot;3&quot; unique_id=&quot;10040&quot;&gt;&lt;property id=&quot;20148&quot; value=&quot;5&quot;/&gt;&lt;property id=&quot;20300&quot; value=&quot;Slide 24 - &amp;quot;Double-Pole Balancing without Velocity Info&amp;quot;&quot;/&gt;&lt;property id=&quot;20307&quot; value=&quot;305&quot;/&gt;&lt;property id=&quot;20309&quot; value=&quot;-1&quot;/&gt;&lt;/object&gt;&lt;object type=&quot;3&quot; unique_id=&quot;10041&quot;&gt;&lt;property id=&quot;20148&quot; value=&quot;5&quot;/&gt;&lt;property id=&quot;20300&quot; value=&quot;Slide 25 - &amp;quot;Double-Pole Balancing without Velocity Info&amp;quot;&quot;/&gt;&lt;property id=&quot;20307&quot; value=&quot;321&quot;/&gt;&lt;property id=&quot;20309&quot; value=&quot;-1&quot;/&gt;&lt;/object&gt;&lt;object type=&quot;3&quot; unique_id=&quot;10042&quot;&gt;&lt;property id=&quot;20148&quot; value=&quot;5&quot;/&gt;&lt;property id=&quot;20300&quot; value=&quot;Slide 27 - &amp;quot;Task Allocation&amp;quot;&quot;/&gt;&lt;property id=&quot;20307&quot; value=&quot;365&quot;/&gt;&lt;property id=&quot;20309&quot; value=&quot;-1&quot;/&gt;&lt;/object&gt;&lt;object type=&quot;3&quot; unique_id=&quot;10043&quot;&gt;&lt;property id=&quot;20148&quot; value=&quot;5&quot;/&gt;&lt;property id=&quot;20300&quot; value=&quot;Slide 26 - &amp;quot;Evolving for Creativity&amp;quot;&quot;/&gt;&lt;property id=&quot;20307&quot; value=&quot;366&quot;/&gt;&lt;property id=&quot;20309&quot; value=&quot;-1&quot;/&gt;&lt;/object&gt;&lt;object type=&quot;3&quot; unique_id=&quot;10044&quot;&gt;&lt;property id=&quot;20148&quot; value=&quot;5&quot;/&gt;&lt;property id=&quot;20300&quot; value=&quot;Slide 28 - &amp;quot;Neural Regulation and Intractability&amp;quot;&quot;/&gt;&lt;property id=&quot;20307&quot; value=&quot;285&quot;/&gt;&lt;property id=&quot;20309&quot; value=&quot;-1&quot;/&gt;&lt;/object&gt;&lt;object type=&quot;3&quot; unique_id=&quot;10048&quot;&gt;&lt;property id=&quot;20148&quot; value=&quot;5&quot;/&gt;&lt;property id=&quot;20300&quot; value=&quot;Slide 29 - &amp;quot;Theory vs. Data&amp;quot;&quot;/&gt;&lt;property id=&quot;20307&quot; value=&quot;333&quot;/&gt;&lt;property id=&quot;20309&quot; value=&quot;-1&quot;/&gt;&lt;/object&gt;&lt;object type=&quot;3&quot; unique_id=&quot;10049&quot;&gt;&lt;property id=&quot;20148&quot; value=&quot;5&quot;/&gt;&lt;property id=&quot;20300&quot; value=&quot;Slide 30 - &amp;quot;Phenotypic Neutrality&amp;quot;&quot;/&gt;&lt;property id=&quot;20307&quot; value=&quot;282&quot;/&gt;&lt;property id=&quot;20309&quot; value=&quot;-1&quot;/&gt;&lt;/object&gt;&lt;object type=&quot;3&quot; unique_id=&quot;10050&quot;&gt;&lt;property id=&quot;20148&quot; value=&quot;5&quot;/&gt;&lt;property id=&quot;20300&quot; value=&quot;Slide 31 - &amp;quot;More Supervision vs. Regulation&amp;quot;&quot;/&gt;&lt;property id=&quot;20307&quot; value=&quot;293&quot;/&gt;&lt;property id=&quot;20309&quot; value=&quot;-1&quot;/&gt;&lt;/object&gt;&lt;object type=&quot;3&quot; unique_id=&quot;10052&quot;&gt;&lt;property id=&quot;20148&quot; value=&quot;5&quot;/&gt;&lt;property id=&quot;20300&quot; value=&quot;Slide 35 - &amp;quot;Multirobot Interactions &amp;quot;&quot;/&gt;&lt;property id=&quot;20307&quot; value=&quot;362&quot;/&gt;&lt;property id=&quot;20309&quot; value=&quot;-1&quot;/&gt;&lt;/object&gt;&lt;object type=&quot;3&quot; unique_id=&quot;10053&quot;&gt;&lt;property id=&quot;20148&quot; value=&quot;5&quot;/&gt;&lt;property id=&quot;20300&quot; value=&quot;Slide 36 - &amp;quot;Multirobot Tasks&amp;quot;&quot;/&gt;&lt;property id=&quot;20307&quot; value=&quot;308&quot;/&gt;&lt;property id=&quot;20309&quot; value=&quot;-1&quot;/&gt;&lt;/object&gt;&lt;object type=&quot;3&quot; unique_id=&quot;10055&quot;&gt;&lt;property id=&quot;20148&quot; value=&quot;5&quot;/&gt;&lt;property id=&quot;20300&quot; value=&quot;Slide 37 - &amp;quot;Novel Coordination Behaviour&amp;quot;&quot;/&gt;&lt;property id=&quot;20307&quot; value=&quot;313&quot;/&gt;&lt;property id=&quot;20309&quot; value=&quot;-1&quot;/&gt;&lt;/object&gt;&lt;object type=&quot;3&quot; unique_id=&quot;10056&quot;&gt;&lt;property id=&quot;20148&quot; value=&quot;5&quot;/&gt;&lt;property id=&quot;20300&quot; value=&quot;Slide 38&quot;/&gt;&lt;property id=&quot;20307&quot; value=&quot;309&quot;/&gt;&lt;property id=&quot;20309&quot; value=&quot;-1&quot;/&gt;&lt;/object&gt;&lt;object type=&quot;3&quot; unique_id=&quot;10057&quot;&gt;&lt;property id=&quot;20148&quot; value=&quot;5&quot;/&gt;&lt;property id=&quot;20300&quot; value=&quot;Slide 39 - &amp;quot;Areas of Specialization&amp;quot;&quot;/&gt;&lt;property id=&quot;20307&quot; value=&quot;310&quot;/&gt;&lt;property id=&quot;20309&quot; value=&quot;-1&quot;/&gt;&lt;/object&gt;&lt;object type=&quot;3&quot; unique_id=&quot;10058&quot;&gt;&lt;property id=&quot;20148&quot; value=&quot;5&quot;/&gt;&lt;property id=&quot;20300&quot; value=&quot;Slide 40 - &amp;quot;Novel Coordination Behaviour&amp;quot;&quot;/&gt;&lt;property id=&quot;20307&quot; value=&quot;314&quot;/&gt;&lt;property id=&quot;20309&quot; value=&quot;-1&quot;/&gt;&lt;/object&gt;&lt;object type=&quot;3&quot; unique_id=&quot;10059&quot;&gt;&lt;property id=&quot;20148&quot; value=&quot;5&quot;/&gt;&lt;property id=&quot;20300&quot; value=&quot;Slide 156 - &amp;quot;Excavation&amp;quot;&quot;/&gt;&lt;property id=&quot;20307&quot; value=&quot;339&quot;/&gt;&lt;property id=&quot;20309&quot; value=&quot;-1&quot;/&gt;&lt;/object&gt;&lt;object type=&quot;3&quot; unique_id=&quot;10061&quot;&gt;&lt;property id=&quot;20148&quot; value=&quot;5&quot;/&gt;&lt;property id=&quot;20300&quot; value=&quot;Slide 41 - &amp;quot;Conclusions&amp;quot;&quot;/&gt;&lt;property id=&quot;20307&quot; value=&quot;320&quot;/&gt;&lt;property id=&quot;20309&quot; value=&quot;-1&quot;/&gt;&lt;/object&gt;&lt;object type=&quot;3&quot; unique_id=&quot;10062&quot;&gt;&lt;property id=&quot;20148&quot; value=&quot;5&quot;/&gt;&lt;property id=&quot;20300&quot; value=&quot;Slide 42 - &amp;quot;Conclusions&amp;quot;&quot;/&gt;&lt;property id=&quot;20307&quot; value=&quot;372&quot;/&gt;&lt;property id=&quot;20309&quot; value=&quot;-1&quot;/&gt;&lt;/object&gt;&lt;object type=&quot;3&quot; unique_id=&quot;10063&quot;&gt;&lt;property id=&quot;20148&quot; value=&quot;5&quot;/&gt;&lt;property id=&quot;20300&quot; value=&quot;Slide 43 - &amp;quot;Conclusions&amp;quot;&quot;/&gt;&lt;property id=&quot;20307&quot; value=&quot;369&quot;/&gt;&lt;property id=&quot;20309&quot; value=&quot;-1&quot;/&gt;&lt;/object&gt;&lt;object type=&quot;3&quot; unique_id=&quot;10064&quot;&gt;&lt;property id=&quot;20148&quot; value=&quot;5&quot;/&gt;&lt;property id=&quot;20300&quot; value=&quot;Slide 51 - &amp;quot;Conclusions&amp;quot;&quot;/&gt;&lt;property id=&quot;20307&quot; value=&quot;370&quot;/&gt;&lt;property id=&quot;20309&quot; value=&quot;-1&quot;/&gt;&lt;/object&gt;&lt;object type=&quot;3&quot; unique_id=&quot;10065&quot;&gt;&lt;property id=&quot;20148&quot; value=&quot;5&quot;/&gt;&lt;property id=&quot;20300&quot; value=&quot;Slide 52 - &amp;quot;Publications&amp;quot;&quot;/&gt;&lt;property id=&quot;20307&quot; value=&quot;279&quot;/&gt;&lt;property id=&quot;20309&quot; value=&quot;-1&quot;/&gt;&lt;/object&gt;&lt;object type=&quot;3&quot; unique_id=&quot;10066&quot;&gt;&lt;property id=&quot;20148&quot; value=&quot;5&quot;/&gt;&lt;property id=&quot;20300&quot; value=&quot;Slide 53 - &amp;quot;Publications&amp;quot;&quot;/&gt;&lt;property id=&quot;20307&quot; value=&quot;374&quot;/&gt;&lt;property id=&quot;20309&quot; value=&quot;-1&quot;/&gt;&lt;/object&gt;&lt;object type=&quot;3&quot; unique_id=&quot;10067&quot;&gt;&lt;property id=&quot;20148&quot; value=&quot;5&quot;/&gt;&lt;property id=&quot;20300&quot; value=&quot;Slide 44 - &amp;quot;Contributions&amp;quot;&quot;/&gt;&lt;property id=&quot;20307&quot; value=&quot;263&quot;/&gt;&lt;property id=&quot;20309&quot; value=&quot;-1&quot;/&gt;&lt;/object&gt;&lt;object type=&quot;3&quot; unique_id=&quot;10068&quot;&gt;&lt;property id=&quot;20148&quot; value=&quot;5&quot;/&gt;&lt;property id=&quot;20300&quot; value=&quot;Slide 45 - &amp;quot;Contributions&amp;quot;&quot;/&gt;&lt;property id=&quot;20307&quot; value=&quot;264&quot;/&gt;&lt;property id=&quot;20309&quot; value=&quot;-1&quot;/&gt;&lt;/object&gt;&lt;object type=&quot;3&quot; unique_id=&quot;10069&quot;&gt;&lt;property id=&quot;20148&quot; value=&quot;5&quot;/&gt;&lt;property id=&quot;20300&quot; value=&quot;Slide 46 - &amp;quot;Contributions&amp;quot;&quot;/&gt;&lt;property id=&quot;20307&quot; value=&quot;266&quot;/&gt;&lt;property id=&quot;20309&quot; value=&quot;-1&quot;/&gt;&lt;/object&gt;&lt;object type=&quot;3&quot; unique_id=&quot;10070&quot;&gt;&lt;property id=&quot;20148&quot; value=&quot;5&quot;/&gt;&lt;property id=&quot;20300&quot; value=&quot;Slide 54 - &amp;quot;Acknowledgements&amp;quot;&quot;/&gt;&lt;property id=&quot;20307&quot; value=&quot;340&quot;/&gt;&lt;property id=&quot;20309&quot; value=&quot;-1&quot;/&gt;&lt;/object&gt;&lt;object type=&quot;3&quot; unique_id=&quot;10071&quot;&gt;&lt;property id=&quot;20148&quot; value=&quot;5&quot;/&gt;&lt;property id=&quot;20300&quot; value=&quot;Slide 56 - &amp;quot;Questions&amp;quot;&quot;/&gt;&lt;property id=&quot;20307&quot; value=&quot;300&quot;/&gt;&lt;property id=&quot;20309&quot; value=&quot;-1&quot;/&gt;&lt;/object&gt;&lt;object type=&quot;3&quot; unique_id=&quot;10072&quot;&gt;&lt;property id=&quot;20148&quot; value=&quot;5&quot;/&gt;&lt;property id=&quot;20300&quot; value=&quot;Slide 57 - &amp;quot;Questions&amp;quot;&quot;/&gt;&lt;property id=&quot;20307&quot; value=&quot;415&quot;/&gt;&lt;property id=&quot;20309&quot; value=&quot;-1&quot;/&gt;&lt;/object&gt;&lt;object type=&quot;3&quot; unique_id=&quot;10073&quot;&gt;&lt;property id=&quot;20148&quot; value=&quot;5&quot;/&gt;&lt;property id=&quot;20300&quot; value=&quot;Slide 58 - &amp;quot;Evolving Neural Nets.: Theory&amp;quot;&quot;/&gt;&lt;property id=&quot;20307&quot; value=&quot;347&quot;/&gt;&lt;property id=&quot;20309&quot; value=&quot;-1&quot;/&gt;&lt;/object&gt;&lt;object type=&quot;3&quot; unique_id=&quot;10074&quot;&gt;&lt;property id=&quot;20148&quot; value=&quot;5&quot;/&gt;&lt;property id=&quot;20300&quot; value=&quot;Slide 61 - &amp;quot;One, Two and Three Features&amp;quot;&quot;/&gt;&lt;property id=&quot;20307&quot; value=&quot;348&quot;/&gt;&lt;property id=&quot;20309&quot; value=&quot;-1&quot;/&gt;&lt;/object&gt;&lt;object type=&quot;3&quot; unique_id=&quot;10075&quot;&gt;&lt;property id=&quot;20148&quot; value=&quot;5&quot;/&gt;&lt;property id=&quot;20300&quot; value=&quot;Slide 62 - &amp;quot;m Features&amp;quot;&quot;/&gt;&lt;property id=&quot;20307&quot; value=&quot;349&quot;/&gt;&lt;property id=&quot;20309&quot; value=&quot;-1&quot;/&gt;&lt;/object&gt;&lt;object type=&quot;3&quot; unique_id=&quot;10076&quot;&gt;&lt;property id=&quot;20148&quot; value=&quot;5&quot;/&gt;&lt;property id=&quot;20300&quot; value=&quot;Slide 63 - &amp;quot;Theory vs. Data&amp;quot;&quot;/&gt;&lt;property id=&quot;20307&quot; value=&quot;354&quot;/&gt;&lt;property id=&quot;20309&quot; value=&quot;-1&quot;/&gt;&lt;/object&gt;&lt;object type=&quot;3&quot; unique_id=&quot;10077&quot;&gt;&lt;property id=&quot;20148&quot; value=&quot;5&quot;/&gt;&lt;property id=&quot;20300&quot; value=&quot;Slide 64 - &amp;quot;Theory vs. Data&amp;quot;&quot;/&gt;&lt;property id=&quot;20307&quot; value=&quot;355&quot;/&gt;&lt;property id=&quot;20309&quot; value=&quot;-1&quot;/&gt;&lt;/object&gt;&lt;object type=&quot;3&quot; unique_id=&quot;10078&quot;&gt;&lt;property id=&quot;20148&quot; value=&quot;5&quot;/&gt;&lt;property id=&quot;20300&quot; value=&quot;Slide 65 - &amp;quot;Theory vs. Data&amp;quot;&quot;/&gt;&lt;property id=&quot;20307&quot; value=&quot;356&quot;/&gt;&lt;property id=&quot;20309&quot; value=&quot;-1&quot;/&gt;&lt;/object&gt;&lt;object type=&quot;3&quot; unique_id=&quot;10079&quot;&gt;&lt;property id=&quot;20148&quot; value=&quot;5&quot;/&gt;&lt;property id=&quot;20300&quot; value=&quot;Slide 66 - &amp;quot;Theory vs. Data&amp;quot;&quot;/&gt;&lt;property id=&quot;20307&quot; value=&quot;357&quot;/&gt;&lt;property id=&quot;20309&quot; value=&quot;-1&quot;/&gt;&lt;/object&gt;&lt;object type=&quot;3&quot; unique_id=&quot;10080&quot;&gt;&lt;property id=&quot;20148&quot; value=&quot;5&quot;/&gt;&lt;property id=&quot;20300&quot; value=&quot;Slide 67 - &amp;quot;Theory vs. Data&amp;quot;&quot;/&gt;&lt;property id=&quot;20307&quot; value=&quot;358&quot;/&gt;&lt;property id=&quot;20309&quot; value=&quot;-1&quot;/&gt;&lt;/object&gt;&lt;object type=&quot;3&quot; unique_id=&quot;10081&quot;&gt;&lt;property id=&quot;20148&quot; value=&quot;5&quot;/&gt;&lt;property id=&quot;20300&quot; value=&quot;Slide 68 - &amp;quot;Phenotypic Neutrality&amp;quot;&quot;/&gt;&lt;property id=&quot;20307&quot; value=&quot;350&quot;/&gt;&lt;property id=&quot;20309&quot; value=&quot;-1&quot;/&gt;&lt;/object&gt;&lt;object type=&quot;3&quot; unique_id=&quot;10082&quot;&gt;&lt;property id=&quot;20148&quot; value=&quot;5&quot;/&gt;&lt;property id=&quot;20300&quot; value=&quot;Slide 69 - &amp;quot;Phenotypic Neutrality&amp;quot;&quot;/&gt;&lt;property id=&quot;20307&quot; value=&quot;351&quot;/&gt;&lt;property id=&quot;20309&quot; value=&quot;-1&quot;/&gt;&lt;/object&gt;&lt;object type=&quot;3&quot; unique_id=&quot;10083&quot;&gt;&lt;property id=&quot;20148&quot; value=&quot;5&quot;/&gt;&lt;property id=&quot;20300&quot; value=&quot;Slide 70 - &amp;quot;Alternative: More Supervision&amp;quot;&quot;/&gt;&lt;property id=&quot;20307&quot; value=&quot;352&quot;/&gt;&lt;property id=&quot;20309&quot; value=&quot;-1&quot;/&gt;&lt;/object&gt;&lt;object type=&quot;3&quot; unique_id=&quot;10084&quot;&gt;&lt;property id=&quot;20148&quot; value=&quot;5&quot;/&gt;&lt;property id=&quot;20300&quot; value=&quot;Slide 71 - &amp;quot;More Supervision vs. Regulation&amp;quot;&quot;/&gt;&lt;property id=&quot;20307&quot; value=&quot;353&quot;/&gt;&lt;property id=&quot;20309&quot; value=&quot;-1&quot;/&gt;&lt;/object&gt;&lt;object type=&quot;3&quot; unique_id=&quot;10085&quot;&gt;&lt;property id=&quot;20148&quot; value=&quot;5&quot;/&gt;&lt;property id=&quot;20300&quot; value=&quot;Slide 72 - &amp;quot;Phenotypic Neutrality&amp;quot;&quot;/&gt;&lt;property id=&quot;20307&quot; value=&quot;304&quot;/&gt;&lt;property id=&quot;20309&quot; value=&quot;-1&quot;/&gt;&lt;/object&gt;&lt;object type=&quot;3&quot; unique_id=&quot;10086&quot;&gt;&lt;property id=&quot;20148&quot; value=&quot;5&quot;/&gt;&lt;property id=&quot;20300&quot; value=&quot;Slide 73 - &amp;quot;Phenotypic Neutrality&amp;quot;&quot;/&gt;&lt;property id=&quot;20307&quot; value=&quot;283&quot;/&gt;&lt;property id=&quot;20309&quot; value=&quot;-1&quot;/&gt;&lt;/object&gt;&lt;object type=&quot;3&quot; unique_id=&quot;10087&quot;&gt;&lt;property id=&quot;20148&quot; value=&quot;5&quot;/&gt;&lt;property id=&quot;20300&quot; value=&quot;Slide 74 - &amp;quot;Alternative: More Supervision&amp;quot;&quot;/&gt;&lt;property id=&quot;20307&quot; value=&quot;284&quot;/&gt;&lt;property id=&quot;20309&quot; value=&quot;-1&quot;/&gt;&lt;/object&gt;&lt;object type=&quot;3&quot; unique_id=&quot;10088&quot;&gt;&lt;property id=&quot;20148&quot; value=&quot;5&quot;/&gt;&lt;property id=&quot;20300&quot; value=&quot;Slide 75&quot;/&gt;&lt;property id=&quot;20307&quot; value=&quot;301&quot;/&gt;&lt;property id=&quot;20309&quot; value=&quot;-1&quot;/&gt;&lt;/object&gt;&lt;object type=&quot;3&quot; unique_id=&quot;10089&quot;&gt;&lt;property id=&quot;20148&quot; value=&quot;5&quot;/&gt;&lt;property id=&quot;20300&quot; value=&quot;Slide 76 - &amp;quot;Coarse Coding Selection&amp;quot;&quot;/&gt;&lt;property id=&quot;20307&quot; value=&quot;295&quot;/&gt;&lt;property id=&quot;20309&quot; value=&quot;-1&quot;/&gt;&lt;/object&gt;&lt;object type=&quot;3&quot; unique_id=&quot;10090&quot;&gt;&lt;property id=&quot;20148&quot; value=&quot;5&quot;/&gt;&lt;property id=&quot;20300&quot; value=&quot;Slide 77 - &amp;quot;Contributions&amp;quot;&quot;/&gt;&lt;property id=&quot;20307&quot; value=&quot;322&quot;/&gt;&lt;property id=&quot;20309&quot; value=&quot;-1&quot;/&gt;&lt;/object&gt;&lt;object type=&quot;3&quot; unique_id=&quot;10091&quot;&gt;&lt;property id=&quot;20148&quot; value=&quot;5&quot;/&gt;&lt;property id=&quot;20300&quot; value=&quot;Slide 78 - &amp;quot;Phenotypic Neutrality&amp;quot;&quot;/&gt;&lt;property id=&quot;20307&quot; value=&quot;330&quot;/&gt;&lt;property id=&quot;20309&quot; value=&quot;-1&quot;/&gt;&lt;/object&gt;&lt;object type=&quot;3&quot; unique_id=&quot;10092&quot;&gt;&lt;property id=&quot;20148&quot; value=&quot;5&quot;/&gt;&lt;property id=&quot;20300&quot; value=&quot;Slide 79 - &amp;quot;Neuron Activation Functions&amp;quot;&quot;/&gt;&lt;property id=&quot;20307&quot; value=&quot;323&quot;/&gt;&lt;property id=&quot;20309&quot; value=&quot;-1&quot;/&gt;&lt;/object&gt;&lt;object type=&quot;3&quot; unique_id=&quot;10093&quot;&gt;&lt;property id=&quot;20148&quot; value=&quot;5&quot;/&gt;&lt;property id=&quot;20300&quot; value=&quot;Slide 80 - &amp;quot;ANT Crossover Operator&amp;quot;&quot;/&gt;&lt;property id=&quot;20307&quot; value=&quot;327&quot;/&gt;&lt;property id=&quot;20309&quot; value=&quot;-1&quot;/&gt;&lt;/object&gt;&lt;object type=&quot;3&quot; unique_id=&quot;10094&quot;&gt;&lt;property id=&quot;20148&quot; value=&quot;5&quot;/&gt;&lt;property id=&quot;20300&quot; value=&quot;Slide 81 - &amp;quot;Cellular Encoding [Gruau, 1994]&amp;quot;&quot;/&gt;&lt;property id=&quot;20307&quot; value=&quot;336&quot;/&gt;&lt;property id=&quot;20309&quot; value=&quot;-1&quot;/&gt;&lt;/object&gt;&lt;object type=&quot;3&quot; unique_id=&quot;10095&quot;&gt;&lt;property id=&quot;20148&quot; value=&quot;5&quot;/&gt;&lt;property id=&quot;20300&quot; value=&quot;Slide 82 - &amp;quot;Resource Gathering Task&amp;quot;&quot;/&gt;&lt;property id=&quot;20307&quot; value=&quot;341&quot;/&gt;&lt;property id=&quot;20309&quot; value=&quot;-1&quot;/&gt;&lt;/object&gt;&lt;object type=&quot;3&quot; unique_id=&quot;10096&quot;&gt;&lt;property id=&quot;20148&quot; value=&quot;5&quot;/&gt;&lt;property id=&quot;20300&quot; value=&quot;Slide 83 - &amp;quot;Sign Following Task - ANT&amp;quot;&quot;/&gt;&lt;property id=&quot;20307&quot; value=&quot;342&quot;/&gt;&lt;property id=&quot;20309&quot; value=&quot;-1&quot;/&gt;&lt;/object&gt;&lt;object type=&quot;3&quot; unique_id=&quot;10097&quot;&gt;&lt;property id=&quot;20148&quot; value=&quot;5&quot;/&gt;&lt;property id=&quot;20300&quot; value=&quot;Slide 84 - &amp;quot;Basis Behaviors – Sign Following Task&amp;quot;&quot;/&gt;&lt;property id=&quot;20307&quot; value=&quot;343&quot;/&gt;&lt;property id=&quot;20309&quot; value=&quot;-1&quot;/&gt;&lt;/object&gt;&lt;object type=&quot;3&quot; unique_id=&quot;10098&quot;&gt;&lt;property id=&quot;20148&quot; value=&quot;5&quot;/&gt;&lt;property id=&quot;20300&quot; value=&quot;Slide 85 - &amp;quot;Coupled Motor Primitives Coupled Motor Primitives – Sign Following Task&amp;quot;&quot;/&gt;&lt;property id=&quot;20307&quot; value=&quot;344&quot;/&gt;&lt;property id=&quot;20309&quot; value=&quot;-1&quot;/&gt;&lt;/object&gt;&lt;object type=&quot;3&quot; unique_id=&quot;10099&quot;&gt;&lt;property id=&quot;20148&quot; value=&quot;5&quot;/&gt;&lt;property id=&quot;20300&quot; value=&quot;Slide 86 - &amp;quot;Coupled Motor Primitives – Sign Following Task&amp;quot;&quot;/&gt;&lt;property id=&quot;20307&quot; value=&quot;345&quot;/&gt;&lt;property id=&quot;20309&quot; value=&quot;-1&quot;/&gt;&lt;/object&gt;&lt;object type=&quot;3&quot; unique_id=&quot;10100&quot;&gt;&lt;property id=&quot;20148&quot; value=&quot;5&quot;/&gt;&lt;property id=&quot;20300&quot; value=&quot;Slide 87 - &amp;quot;Motor Primitives – Sign Following Task&amp;quot;&quot;/&gt;&lt;property id=&quot;20307&quot; value=&quot;346&quot;/&gt;&lt;property id=&quot;20309&quot; value=&quot;-1&quot;/&gt;&lt;/object&gt;&lt;object type=&quot;3&quot; unique_id=&quot;10101&quot;&gt;&lt;property id=&quot;20148&quot; value=&quot;5&quot;/&gt;&lt;property id=&quot;20300&quot; value=&quot;Slide 88 - &amp;quot;Coarse Coding&amp;quot;&quot;/&gt;&lt;property id=&quot;20307&quot; value=&quot;271&quot;/&gt;&lt;property id=&quot;20309&quot; value=&quot;-1&quot;/&gt;&lt;/object&gt;&lt;object type=&quot;3&quot; unique_id=&quot;10102&quot;&gt;&lt;property id=&quot;20148&quot; value=&quot;5&quot;/&gt;&lt;property id=&quot;20300&quot; value=&quot;Slide 89 - &amp;quot;Coarse Coding Regulation&amp;quot;&quot;/&gt;&lt;property id=&quot;20307&quot; value=&quot;273&quot;/&gt;&lt;property id=&quot;20309&quot; value=&quot;-1&quot;/&gt;&lt;/object&gt;&lt;object type=&quot;3&quot; unique_id=&quot;10103&quot;&gt;&lt;property id=&quot;20148&quot; value=&quot;5&quot;/&gt;&lt;property id=&quot;20300&quot; value=&quot;Slide 90 - &amp;quot;Phenotypic Neutrality&amp;quot;&quot;/&gt;&lt;property id=&quot;20307&quot; value=&quot;303&quot;/&gt;&lt;property id=&quot;20309&quot; value=&quot;-1&quot;/&gt;&lt;/object&gt;&lt;object type=&quot;3&quot; unique_id=&quot;10104&quot;&gt;&lt;property id=&quot;20148&quot; value=&quot;5&quot;/&gt;&lt;property id=&quot;20300&quot; value=&quot;Slide 167 - &amp;quot;ANT Development&amp;quot;&quot;/&gt;&lt;property id=&quot;20307&quot; value=&quot;363&quot;/&gt;&lt;property id=&quot;20309&quot; value=&quot;-1&quot;/&gt;&lt;/object&gt;&lt;object type=&quot;3&quot; unique_id=&quot;10105&quot;&gt;&lt;property id=&quot;20148&quot; value=&quot;5&quot;/&gt;&lt;property id=&quot;20300&quot; value=&quot;Slide 91 - &amp;quot;Neuron Activity&amp;quot;&quot;/&gt;&lt;property id=&quot;20307&quot; value=&quot;312&quot;/&gt;&lt;property id=&quot;20309&quot; value=&quot;-1&quot;/&gt;&lt;/object&gt;&lt;object type=&quot;3&quot; unique_id=&quot;10106&quot;&gt;&lt;property id=&quot;20148&quot; value=&quot;5&quot;/&gt;&lt;property id=&quot;20300&quot; value=&quot;Slide 92 - &amp;quot;OCR Example: What are Features ?&amp;quot;&quot;/&gt;&lt;property id=&quot;20307&quot; value=&quot;373&quot;/&gt;&lt;property id=&quot;20309&quot; value=&quot;-1&quot;/&gt;&lt;/object&gt;&lt;object type=&quot;3&quot; unique_id=&quot;10107&quot;&gt;&lt;property id=&quot;20148&quot; value=&quot;5&quot;/&gt;&lt;property id=&quot;20300&quot; value=&quot;Slide 159 - &amp;quot;Excavation&amp;quot;&quot;/&gt;&lt;property id=&quot;20307&quot; value=&quot;376&quot;/&gt;&lt;property id=&quot;20309&quot; value=&quot;-1&quot;/&gt;&lt;/object&gt;&lt;object type=&quot;3&quot; unique_id=&quot;10108&quot;&gt;&lt;property id=&quot;20148&quot; value=&quot;5&quot;/&gt;&lt;property id=&quot;20300&quot; value=&quot;Slide 160 - &amp;quot;Excavation&amp;quot;&quot;/&gt;&lt;property id=&quot;20307&quot; value=&quot;387&quot;/&gt;&lt;property id=&quot;20309&quot; value=&quot;-1&quot;/&gt;&lt;/object&gt;&lt;object type=&quot;3&quot; unique_id=&quot;10109&quot;&gt;&lt;property id=&quot;20148&quot; value=&quot;5&quot;/&gt;&lt;property id=&quot;20300&quot; value=&quot;Slide 93 - &amp;quot;Coarse-Coding Cell Model&amp;quot;&quot;/&gt;&lt;property id=&quot;20307&quot; value=&quot;392&quot;/&gt;&lt;property id=&quot;20309&quot; value=&quot;-1&quot;/&gt;&lt;/object&gt;&lt;object type=&quot;3&quot; unique_id=&quot;10110&quot;&gt;&lt;property id=&quot;20148&quot; value=&quot;5&quot;/&gt;&lt;property id=&quot;20300&quot; value=&quot;Slide 94 - &amp;quot;Coarse-Coding Cell Model&amp;quot;&quot;/&gt;&lt;property id=&quot;20307&quot; value=&quot;393&quot;/&gt;&lt;property id=&quot;20309&quot; value=&quot;-1&quot;/&gt;&lt;/object&gt;&lt;object type=&quot;3&quot; unique_id=&quot;10112&quot;&gt;&lt;property id=&quot;20148&quot; value=&quot;5&quot;/&gt;&lt;property id=&quot;20300&quot; value=&quot;Slide 96 - &amp;quot;Coarse-coding Cell Model&amp;#x0D;&amp;#x0A;&amp;quot;&quot;/&gt;&lt;property id=&quot;20307&quot; value=&quot;395&quot;/&gt;&lt;property id=&quot;20309&quot; value=&quot;-1&quot;/&gt;&lt;/object&gt;&lt;object type=&quot;3&quot; unique_id=&quot;10113&quot;&gt;&lt;property id=&quot;20148&quot; value=&quot;5&quot;/&gt;&lt;property id=&quot;20300&quot; value=&quot;Slide 97 - &amp;quot;Multistate Neuron Models&amp;quot;&quot;/&gt;&lt;property id=&quot;20307&quot; value=&quot;396&quot;/&gt;&lt;property id=&quot;20309&quot; value=&quot;-1&quot;/&gt;&lt;/object&gt;&lt;object type=&quot;3&quot; unique_id=&quot;10114&quot;&gt;&lt;property id=&quot;20148&quot; value=&quot;5&quot;/&gt;&lt;property id=&quot;20300&quot; value=&quot;Slide 98 - &amp;quot;Sign Following Task&amp;quot;&quot;/&gt;&lt;property id=&quot;20307&quot; value=&quot;397&quot;/&gt;&lt;property id=&quot;20309&quot; value=&quot;-1&quot;/&gt;&lt;/object&gt;&lt;object type=&quot;3&quot; unique_id=&quot;10115&quot;&gt;&lt;property id=&quot;20148&quot; value=&quot;5&quot;/&gt;&lt;property id=&quot;20300&quot; value=&quot;Slide 99&quot;/&gt;&lt;property id=&quot;20307&quot; value=&quot;389&quot;/&gt;&lt;property id=&quot;20309&quot; value=&quot;-1&quot;/&gt;&lt;/object&gt;&lt;object type=&quot;3&quot; unique_id=&quot;10116&quot;&gt;&lt;property id=&quot;20148&quot; value=&quot;5&quot;/&gt;&lt;property id=&quot;20300&quot; value=&quot;Slide 100 - &amp;quot;Grid World Sensor Layout&amp;quot;&quot;/&gt;&lt;property id=&quot;20307&quot; value=&quot;401&quot;/&gt;&lt;property id=&quot;20309&quot; value=&quot;-1&quot;/&gt;&lt;/object&gt;&lt;object type=&quot;3&quot; unique_id=&quot;10117&quot;&gt;&lt;property id=&quot;20148&quot; value=&quot;5&quot;/&gt;&lt;property id=&quot;20300&quot; value=&quot;Slide 101 - &amp;quot;Basis Behaviours&amp;quot;&quot;/&gt;&lt;property id=&quot;20307&quot; value=&quot;402&quot;/&gt;&lt;property id=&quot;20309&quot; value=&quot;-1&quot;/&gt;&lt;/object&gt;&lt;object type=&quot;3&quot; unique_id=&quot;10118&quot;&gt;&lt;property id=&quot;20148&quot; value=&quot;5&quot;/&gt;&lt;property id=&quot;20300&quot; value=&quot;Slide 102 - &amp;quot;Fitness Function&amp;quot;&quot;/&gt;&lt;property id=&quot;20307&quot; value=&quot;403&quot;/&gt;&lt;property id=&quot;20309&quot; value=&quot;-1&quot;/&gt;&lt;/object&gt;&lt;object type=&quot;3&quot; unique_id=&quot;10119&quot;&gt;&lt;property id=&quot;20148&quot; value=&quot;5&quot;/&gt;&lt;property id=&quot;20300&quot; value=&quot;Slide 103 - &amp;quot;Gene Map&amp;quot;&quot;/&gt;&lt;property id=&quot;20307&quot; value=&quot;390&quot;/&gt;&lt;property id=&quot;20309&quot; value=&quot;-1&quot;/&gt;&lt;/object&gt;&lt;object type=&quot;3&quot; unique_id=&quot;10120&quot;&gt;&lt;property id=&quot;20148&quot; value=&quot;5&quot;/&gt;&lt;property id=&quot;20300&quot; value=&quot;Slide 104&quot;/&gt;&lt;property id=&quot;20307&quot; value=&quot;391&quot;/&gt;&lt;property id=&quot;20309&quot; value=&quot;-1&quot;/&gt;&lt;/object&gt;&lt;object type=&quot;3&quot; unique_id=&quot;10121&quot;&gt;&lt;property id=&quot;20148&quot; value=&quot;5&quot;/&gt;&lt;property id=&quot;20300&quot; value=&quot;Slide 105&quot;/&gt;&lt;property id=&quot;20307&quot; value=&quot;398&quot;/&gt;&lt;property id=&quot;20309&quot; value=&quot;-1&quot;/&gt;&lt;/object&gt;&lt;object type=&quot;3&quot; unique_id=&quot;10122&quot;&gt;&lt;property id=&quot;20148&quot; value=&quot;5&quot;/&gt;&lt;property id=&quot;20300&quot; value=&quot;Slide 106&quot;/&gt;&lt;property id=&quot;20307&quot; value=&quot;399&quot;/&gt;&lt;property id=&quot;20309&quot; value=&quot;-1&quot;/&gt;&lt;/object&gt;&lt;object type=&quot;3&quot; unique_id=&quot;10123&quot;&gt;&lt;property id=&quot;20148&quot; value=&quot;5&quot;/&gt;&lt;property id=&quot;20300&quot; value=&quot;Slide 107&quot;/&gt;&lt;property id=&quot;20307&quot; value=&quot;400&quot;/&gt;&lt;property id=&quot;20309&quot; value=&quot;-1&quot;/&gt;&lt;/object&gt;&lt;object type=&quot;3&quot; unique_id=&quot;10124&quot;&gt;&lt;property id=&quot;20148&quot; value=&quot;5&quot;/&gt;&lt;property id=&quot;20300&quot; value=&quot;Slide 108 - &amp;quot;Resource Gathering&amp;quot;&quot;/&gt;&lt;property id=&quot;20307&quot; value=&quot;383&quot;/&gt;&lt;property id=&quot;20309&quot; value=&quot;-1&quot;/&gt;&lt;/object&gt;&lt;object type=&quot;3&quot; unique_id=&quot;10125&quot;&gt;&lt;property id=&quot;20148&quot; value=&quot;5&quot;/&gt;&lt;property id=&quot;20300&quot; value=&quot;Slide 109 - &amp;quot;Resource Gathering&amp;quot;&quot;/&gt;&lt;property id=&quot;20307&quot; value=&quot;384&quot;/&gt;&lt;property id=&quot;20309&quot; value=&quot;-1&quot;/&gt;&lt;/object&gt;&lt;object type=&quot;3&quot; unique_id=&quot;10126&quot;&gt;&lt;property id=&quot;20148&quot; value=&quot;5&quot;/&gt;&lt;property id=&quot;20300&quot; value=&quot;Slide 110 - &amp;quot;Resource Gathering&amp;quot;&quot;/&gt;&lt;property id=&quot;20307&quot; value=&quot;385&quot;/&gt;&lt;property id=&quot;20309&quot; value=&quot;-1&quot;/&gt;&lt;/object&gt;&lt;object type=&quot;3&quot; unique_id=&quot;10127&quot;&gt;&lt;property id=&quot;20148&quot; value=&quot;5&quot;/&gt;&lt;property id=&quot;20300&quot; value=&quot;Slide 111 - &amp;quot;Resource Gathering&amp;quot;&quot;/&gt;&lt;property id=&quot;20307&quot; value=&quot;386&quot;/&gt;&lt;property id=&quot;20309&quot; value=&quot;-1&quot;/&gt;&lt;/object&gt;&lt;object type=&quot;3&quot; unique_id=&quot;10128&quot;&gt;&lt;property id=&quot;20148&quot; value=&quot;5&quot;/&gt;&lt;property id=&quot;20300&quot; value=&quot;Slide 113 - &amp;quot;Resource Gathering Task&amp;quot;&quot;/&gt;&lt;property id=&quot;20307&quot; value=&quot;377&quot;/&gt;&lt;property id=&quot;20309&quot; value=&quot;-1&quot;/&gt;&lt;/object&gt;&lt;object type=&quot;3&quot; unique_id=&quot;10129&quot;&gt;&lt;property id=&quot;20148&quot; value=&quot;5&quot;/&gt;&lt;property id=&quot;20300&quot; value=&quot;Slide 114&quot;/&gt;&lt;property id=&quot;20307&quot; value=&quot;378&quot;/&gt;&lt;property id=&quot;20309&quot; value=&quot;-1&quot;/&gt;&lt;/object&gt;&lt;object type=&quot;3&quot; unique_id=&quot;10130&quot;&gt;&lt;property id=&quot;20148&quot; value=&quot;5&quot;/&gt;&lt;property id=&quot;20300&quot; value=&quot;Slide 115&quot;/&gt;&lt;property id=&quot;20307&quot; value=&quot;381&quot;/&gt;&lt;property id=&quot;20309&quot; value=&quot;-1&quot;/&gt;&lt;/object&gt;&lt;object type=&quot;3&quot; unique_id=&quot;10131&quot;&gt;&lt;property id=&quot;20148&quot; value=&quot;5&quot;/&gt;&lt;property id=&quot;20300&quot; value=&quot;Slide 116&quot;/&gt;&lt;property id=&quot;20307&quot; value=&quot;382&quot;/&gt;&lt;property id=&quot;20309&quot; value=&quot;-1&quot;/&gt;&lt;/object&gt;&lt;object type=&quot;3&quot; unique_id=&quot;10132&quot;&gt;&lt;property id=&quot;20148&quot; value=&quot;5&quot;/&gt;&lt;property id=&quot;20300&quot; value=&quot;Slide 117&quot;/&gt;&lt;property id=&quot;20307&quot; value=&quot;379&quot;/&gt;&lt;property id=&quot;20309&quot; value=&quot;-1&quot;/&gt;&lt;/object&gt;&lt;object type=&quot;3&quot; unique_id=&quot;10133&quot;&gt;&lt;property id=&quot;20148&quot; value=&quot;5&quot;/&gt;&lt;property id=&quot;20300&quot; value=&quot;Slide 118&quot;/&gt;&lt;property id=&quot;20307&quot; value=&quot;380&quot;/&gt;&lt;property id=&quot;20309&quot; value=&quot;-1&quot;/&gt;&lt;/object&gt;&lt;object type=&quot;3&quot; unique_id=&quot;10134&quot;&gt;&lt;property id=&quot;20148&quot; value=&quot;5&quot;/&gt;&lt;property id=&quot;20300&quot; value=&quot;Slide 120 - &amp;quot;Demo: Tiling Formation Task&amp;quot;&quot;/&gt;&lt;property id=&quot;20307&quot; value=&quot;404&quot;/&gt;&lt;property id=&quot;20309&quot; value=&quot;-1&quot;/&gt;&lt;/object&gt;&lt;object type=&quot;3&quot; unique_id=&quot;10135&quot;&gt;&lt;property id=&quot;20148&quot; value=&quot;5&quot;/&gt;&lt;property id=&quot;20300&quot; value=&quot;Slide 121 - &amp;quot;Biological Modeling&amp;quot;&quot;/&gt;&lt;property id=&quot;20307&quot; value=&quot;405&quot;/&gt;&lt;property id=&quot;20309&quot; value=&quot;-1&quot;/&gt;&lt;/object&gt;&lt;object type=&quot;3&quot; unique_id=&quot;10136&quot;&gt;&lt;property id=&quot;20148&quot; value=&quot;5&quot;/&gt;&lt;property id=&quot;20300&quot; value=&quot;Slide 122 - &amp;quot;Solid &amp;amp; Hollow Sphere&amp;quot;&quot;/&gt;&lt;property id=&quot;20307&quot; value=&quot;408&quot;/&gt;&lt;property id=&quot;20309&quot; value=&quot;-1&quot;/&gt;&lt;/object&gt;&lt;object type=&quot;3&quot; unique_id=&quot;10137&quot;&gt;&lt;property id=&quot;20148&quot; value=&quot;5&quot;/&gt;&lt;property id=&quot;20300&quot; value=&quot;Slide 123 - &amp;quot;Steady State Configs.&amp;quot;&quot;/&gt;&lt;property id=&quot;20307&quot; value=&quot;409&quot;/&gt;&lt;property id=&quot;20309&quot; value=&quot;-1&quot;/&gt;&lt;/object&gt;&lt;object type=&quot;3&quot; unique_id=&quot;10138&quot;&gt;&lt;property id=&quot;20148&quot; value=&quot;5&quot;/&gt;&lt;property id=&quot;20300&quot; value=&quot;Slide 124 - &amp;quot;Burst Characteristics&amp;quot;&quot;/&gt;&lt;property id=&quot;20307&quot; value=&quot;410&quot;/&gt;&lt;property id=&quot;20309&quot; value=&quot;-1&quot;/&gt;&lt;/object&gt;&lt;object type=&quot;3&quot; unique_id=&quot;10139&quot;&gt;&lt;property id=&quot;20148&quot; value=&quot;5&quot;/&gt;&lt;property id=&quot;20300&quot; value=&quot;Slide 125 - &amp;quot;GasNet Model [Husbands et al., 1998]&amp;quot;&quot;/&gt;&lt;property id=&quot;20307&quot; value=&quot;406&quot;/&gt;&lt;property id=&quot;20309&quot; value=&quot;-1&quot;/&gt;&lt;/object&gt;&lt;object type=&quot;3&quot; unique_id=&quot;10140&quot;&gt;&lt;property id=&quot;20148&quot; value=&quot;5&quot;/&gt;&lt;property id=&quot;20300&quot; value=&quot;Slide 126 - &amp;quot;Parallel Fibers (Phillipides et al., 2005)&amp;quot;&quot;/&gt;&lt;property id=&quot;20307&quot; value=&quot;407&quot;/&gt;&lt;property id=&quot;20309&quot; value=&quot;-1&quot;/&gt;&lt;/object&gt;&lt;object type=&quot;3&quot; unique_id=&quot;10141&quot;&gt;&lt;property id=&quot;20148&quot; value=&quot;5&quot;/&gt;&lt;property id=&quot;20300&quot; value=&quot;Slide 127 - &amp;quot;Shannon’s Entropy&amp;quot;&quot;/&gt;&lt;property id=&quot;20307&quot; value=&quot;411&quot;/&gt;&lt;property id=&quot;20309&quot; value=&quot;-1&quot;/&gt;&lt;/object&gt;&lt;object type=&quot;3&quot; unique_id=&quot;10142&quot;&gt;&lt;property id=&quot;20148&quot; value=&quot;5&quot;/&gt;&lt;property id=&quot;20300&quot; value=&quot;Slide 128 - &amp;quot;Mutual Information&amp;quot;&quot;/&gt;&lt;property id=&quot;20307&quot; value=&quot;412&quot;/&gt;&lt;property id=&quot;20309&quot; value=&quot;-1&quot;/&gt;&lt;/object&gt;&lt;object type=&quot;3&quot; unique_id=&quot;10143&quot;&gt;&lt;property id=&quot;20148&quot; value=&quot;5&quot;/&gt;&lt;property id=&quot;20300&quot; value=&quot;Slide 129 - &amp;quot;Mutual Information&amp;quot;&quot;/&gt;&lt;property id=&quot;20307&quot; value=&quot;414&quot;/&gt;&lt;property id=&quot;20309&quot; value=&quot;-1&quot;/&gt;&lt;/object&gt;&lt;object type=&quot;3&quot; unique_id=&quot;13887&quot;&gt;&lt;property id=&quot;20148&quot; value=&quot;5&quot;/&gt;&lt;property id=&quot;20300&quot; value=&quot;Slide 133 - &amp;quot;Biophysical Plausibility&amp;quot;&quot;/&gt;&lt;property id=&quot;20307&quot; value=&quot;416&quot;/&gt;&lt;/object&gt;&lt;object type=&quot;3&quot; unique_id=&quot;13888&quot;&gt;&lt;property id=&quot;20148&quot; value=&quot;5&quot;/&gt;&lt;property id=&quot;20300&quot; value=&quot;Slide 134 - &amp;quot;Related Work&amp;quot;&quot;/&gt;&lt;property id=&quot;20307&quot; value=&quot;417&quot;/&gt;&lt;/object&gt;&lt;object type=&quot;3&quot; unique_id=&quot;13889&quot;&gt;&lt;property id=&quot;20148&quot; value=&quot;5&quot;/&gt;&lt;property id=&quot;20300&quot; value=&quot;Slide 135 - &amp;quot;Related Work&amp;quot;&quot;/&gt;&lt;property id=&quot;20307&quot; value=&quot;418&quot;/&gt;&lt;/object&gt;&lt;object type=&quot;3&quot; unique_id=&quot;13890&quot;&gt;&lt;property id=&quot;20148&quot; value=&quot;5&quot;/&gt;&lt;property id=&quot;20300&quot; value=&quot;Slide 136 - &amp;quot;Limitations with Fixed Topologies&amp;quot;&quot;/&gt;&lt;property id=&quot;20307&quot; value=&quot;419&quot;/&gt;&lt;/object&gt;&lt;object type=&quot;3&quot; unique_id=&quot;13891&quot;&gt;&lt;property id=&quot;20148&quot; value=&quot;5&quot;/&gt;&lt;property id=&quot;20300&quot; value=&quot;Slide 137 - &amp;quot;Related Work&amp;quot;&quot;/&gt;&lt;property id=&quot;20307&quot; value=&quot;420&quot;/&gt;&lt;/object&gt;&lt;object type=&quot;3&quot; unique_id=&quot;13892&quot;&gt;&lt;property id=&quot;20148&quot; value=&quot;5&quot;/&gt;&lt;property id=&quot;20300&quot; value=&quot;Slide 138 - &amp;quot;Crossover &amp;amp; the Bloating Problem&amp;quot;&quot;/&gt;&lt;property id=&quot;20307&quot; value=&quot;421&quot;/&gt;&lt;/object&gt;&lt;object type=&quot;3&quot; unique_id=&quot;13893&quot;&gt;&lt;property id=&quot;20148&quot; value=&quot;5&quot;/&gt;&lt;property id=&quot;20300&quot; value=&quot;Slide 139 - &amp;quot;Related Work&amp;quot;&quot;/&gt;&lt;property id=&quot;20307&quot; value=&quot;422&quot;/&gt;&lt;/object&gt;&lt;object type=&quot;3&quot; unique_id=&quot;13894&quot;&gt;&lt;property id=&quot;20148&quot; value=&quot;5&quot;/&gt;&lt;property id=&quot;20300&quot; value=&quot;Slide 140 - &amp;quot;Related Work&amp;quot;&quot;/&gt;&lt;property id=&quot;20307&quot; value=&quot;423&quot;/&gt;&lt;/object&gt;&lt;object type=&quot;3&quot; unique_id=&quot;13895&quot;&gt;&lt;property id=&quot;20148&quot; value=&quot;5&quot;/&gt;&lt;property id=&quot;20300&quot; value=&quot;Slide 141 - &amp;quot;Applications in Space Robotics&amp;quot;&quot;/&gt;&lt;property id=&quot;20307&quot; value=&quot;424&quot;/&gt;&lt;/object&gt;&lt;object type=&quot;3&quot; unique_id=&quot;13896&quot;&gt;&lt;property id=&quot;20148&quot; value=&quot;5&quot;/&gt;&lt;property id=&quot;20300&quot; value=&quot;Slide 142 - &amp;quot;Significance&amp;quot;&quot;/&gt;&lt;property id=&quot;20307&quot; value=&quot;425&quot;/&gt;&lt;/object&gt;&lt;object type=&quot;3&quot; unique_id=&quot;13897&quot;&gt;&lt;property id=&quot;20148&quot; value=&quot;5&quot;/&gt;&lt;property id=&quot;20300&quot; value=&quot;Slide 143&quot;/&gt;&lt;property id=&quot;20307&quot; value=&quot;426&quot;/&gt;&lt;/object&gt;&lt;object type=&quot;3&quot; unique_id=&quot;13898&quot;&gt;&lt;property id=&quot;20148&quot; value=&quot;5&quot;/&gt;&lt;property id=&quot;20300&quot; value=&quot;Slide 144&quot;/&gt;&lt;property id=&quot;20307&quot; value=&quot;427&quot;/&gt;&lt;/object&gt;&lt;object type=&quot;3&quot; unique_id=&quot;13899&quot;&gt;&lt;property id=&quot;20148&quot; value=&quot;5&quot;/&gt;&lt;property id=&quot;20300&quot; value=&quot;Slide 145 - &amp;quot;Significance&amp;quot;&quot;/&gt;&lt;property id=&quot;20307&quot; value=&quot;428&quot;/&gt;&lt;/object&gt;&lt;object type=&quot;3&quot; unique_id=&quot;13900&quot;&gt;&lt;property id=&quot;20148&quot; value=&quot;5&quot;/&gt;&lt;property id=&quot;20300&quot; value=&quot;Slide 146 - &amp;quot;Applications in Space Robotics&amp;quot;&quot;/&gt;&lt;property id=&quot;20307&quot; value=&quot;429&quot;/&gt;&lt;/object&gt;&lt;object type=&quot;3&quot; unique_id=&quot;13901&quot;&gt;&lt;property id=&quot;20148&quot; value=&quot;5&quot;/&gt;&lt;property id=&quot;20300&quot; value=&quot;Slide 147 - &amp;quot;Significance&amp;quot;&quot;/&gt;&lt;property id=&quot;20307&quot; value=&quot;430&quot;/&gt;&lt;/object&gt;&lt;object type=&quot;3&quot; unique_id=&quot;13902&quot;&gt;&lt;property id=&quot;20148&quot; value=&quot;5&quot;/&gt;&lt;property id=&quot;20300&quot; value=&quot;Slide 148&quot;/&gt;&lt;property id=&quot;20307&quot; value=&quot;431&quot;/&gt;&lt;/object&gt;&lt;object type=&quot;3&quot; unique_id=&quot;13903&quot;&gt;&lt;property id=&quot;20148&quot; value=&quot;5&quot;/&gt;&lt;property id=&quot;20300&quot; value=&quot;Slide 149&quot;/&gt;&lt;property id=&quot;20307&quot; value=&quot;432&quot;/&gt;&lt;/object&gt;&lt;object type=&quot;3&quot; unique_id=&quot;13904&quot;&gt;&lt;property id=&quot;20148&quot; value=&quot;5&quot;/&gt;&lt;property id=&quot;20300&quot; value=&quot;Slide 150 - &amp;quot;Significance&amp;quot;&quot;/&gt;&lt;property id=&quot;20307&quot; value=&quot;433&quot;/&gt;&lt;/object&gt;&lt;object type=&quot;3&quot; unique_id=&quot;13905&quot;&gt;&lt;property id=&quot;20148&quot; value=&quot;5&quot;/&gt;&lt;property id=&quot;20300&quot; value=&quot;Slide 166 - &amp;quot;ANT Crossover Operator&amp;quot;&quot;/&gt;&lt;property id=&quot;20307&quot; value=&quot;434&quot;/&gt;&lt;/object&gt;&lt;object type=&quot;3&quot; unique_id=&quot;14354&quot;&gt;&lt;property id=&quot;20148&quot; value=&quot;5&quot;/&gt;&lt;property id=&quot;20300&quot; value=&quot;Slide 151 - &amp;quot;Chapter Overview&amp;quot;&quot;/&gt;&lt;property id=&quot;20307&quot; value=&quot;435&quot;/&gt;&lt;/object&gt;&lt;object type=&quot;3&quot; unique_id=&quot;14355&quot;&gt;&lt;property id=&quot;20148&quot; value=&quot;5&quot;/&gt;&lt;property id=&quot;20300&quot; value=&quot;Slide 152 - &amp;quot;Evolvability&amp;quot;&quot;/&gt;&lt;property id=&quot;20307&quot; value=&quot;436&quot;/&gt;&lt;/object&gt;&lt;object type=&quot;3&quot; unique_id=&quot;14356&quot;&gt;&lt;property id=&quot;20148&quot; value=&quot;5&quot;/&gt;&lt;property id=&quot;20300&quot; value=&quot;Slide 153 - &amp;quot;Changing Task, Changing Model ?&amp;quot;&quot;/&gt;&lt;property id=&quot;20307&quot; value=&quot;437&quot;/&gt;&lt;/object&gt;&lt;object type=&quot;3&quot; unique_id=&quot;16334&quot;&gt;&lt;property id=&quot;20148&quot; value=&quot;5&quot;/&gt;&lt;property id=&quot;20300&quot; value=&quot;Slide 47 - &amp;quot;Feature Detectors&amp;quot;&quot;/&gt;&lt;property id=&quot;20307&quot; value=&quot;442&quot;/&gt;&lt;/object&gt;&lt;object type=&quot;3&quot; unique_id=&quot;16335&quot;&gt;&lt;property id=&quot;20148&quot; value=&quot;5&quot;/&gt;&lt;property id=&quot;20300&quot; value=&quot;Slide 48 - &amp;quot;Task Allocation&amp;quot;&quot;/&gt;&lt;property id=&quot;20307&quot; value=&quot;443&quot;/&gt;&lt;/object&gt;&lt;object type=&quot;3&quot; unique_id=&quot;16336&quot;&gt;&lt;property id=&quot;20148&quot; value=&quot;5&quot;/&gt;&lt;property id=&quot;20300&quot; value=&quot;Slide 155 - &amp;quot;Excavation&amp;quot;&quot;/&gt;&lt;property id=&quot;20307&quot; value=&quot;441&quot;/&gt;&lt;/object&gt;&lt;object type=&quot;3&quot; unique_id=&quot;16338&quot;&gt;&lt;property id=&quot;20148&quot; value=&quot;5&quot;/&gt;&lt;property id=&quot;20300&quot; value=&quot;Slide 49 - &amp;quot;Evolving Neural Networks&amp;quot;&quot;/&gt;&lt;property id=&quot;20307&quot; value=&quot;438&quot;/&gt;&lt;/object&gt;&lt;object type=&quot;3&quot; unique_id=&quot;16339&quot;&gt;&lt;property id=&quot;20148&quot; value=&quot;5&quot;/&gt;&lt;property id=&quot;20300&quot; value=&quot;Slide 50 - &amp;quot;Feature Detectors and Noisy Neurons&amp;quot;&quot;/&gt;&lt;property id=&quot;20307&quot; value=&quot;439&quot;/&gt;&lt;/object&gt;&lt;object type=&quot;3&quot; unique_id=&quot;17106&quot;&gt;&lt;property id=&quot;20148&quot; value=&quot;5&quot;/&gt;&lt;property id=&quot;20300&quot; value=&quot;Slide 19 - &amp;quot;Limitations with Fixed Topologies&amp;quot;&quot;/&gt;&lt;property id=&quot;20307&quot; value=&quot;444&quot;/&gt;&lt;/object&gt;&lt;object type=&quot;3&quot; unique_id=&quot;19250&quot;&gt;&lt;property id=&quot;20148&quot; value=&quot;5&quot;/&gt;&lt;property id=&quot;20300&quot; value=&quot;Slide 7&quot;/&gt;&lt;property id=&quot;20307&quot; value=&quot;449&quot;/&gt;&lt;/object&gt;&lt;object type=&quot;3&quot; unique_id=&quot;19251&quot;&gt;&lt;property id=&quot;20148&quot; value=&quot;5&quot;/&gt;&lt;property id=&quot;20300&quot; value=&quot;Slide 8&quot;/&gt;&lt;property id=&quot;20307&quot; value=&quot;450&quot;/&gt;&lt;/object&gt;&lt;object type=&quot;3&quot; unique_id=&quot;19252&quot;&gt;&lt;property id=&quot;20148&quot; value=&quot;5&quot;/&gt;&lt;property id=&quot;20300&quot; value=&quot;Slide 17 - &amp;quot;Biophysical Plausibility&amp;quot;&quot;/&gt;&lt;property id=&quot;20307&quot; value=&quot;445&quot;/&gt;&lt;/object&gt;&lt;object type=&quot;3&quot; unique_id=&quot;19253&quot;&gt;&lt;property id=&quot;20148&quot; value=&quot;5&quot;/&gt;&lt;property id=&quot;20300&quot; value=&quot;Slide 32 - &amp;quot;Coarse-Coding Cell Model&amp;quot;&quot;/&gt;&lt;property id=&quot;20307&quot; value=&quot;447&quot;/&gt;&lt;/object&gt;&lt;object type=&quot;3&quot; unique_id=&quot;19254&quot;&gt;&lt;property id=&quot;20148&quot; value=&quot;5&quot;/&gt;&lt;property id=&quot;20300&quot; value=&quot;Slide 33 - &amp;quot;Coarse-Coding Cell Model&amp;quot;&quot;/&gt;&lt;property id=&quot;20307&quot; value=&quot;448&quot;/&gt;&lt;/object&gt;&lt;object type=&quot;3&quot; unique_id=&quot;19255&quot;&gt;&lt;property id=&quot;20148&quot; value=&quot;5&quot;/&gt;&lt;property id=&quot;20300&quot; value=&quot;Slide 34&quot;/&gt;&lt;property id=&quot;20307&quot; value=&quot;446&quot;/&gt;&lt;/object&gt;&lt;object type=&quot;3&quot; unique_id=&quot;19257&quot;&gt;&lt;property id=&quot;20148&quot; value=&quot;5&quot;/&gt;&lt;property id=&quot;20300&quot; value=&quot;Slide 6 - &amp;quot;Significance&amp;quot;&quot;/&gt;&lt;property id=&quot;20307&quot; value=&quot;452&quot;/&gt;&lt;/object&gt;&lt;object type=&quot;3&quot; unique_id=&quot;19258&quot;&gt;&lt;property id=&quot;20148&quot; value=&quot;5&quot;/&gt;&lt;property id=&quot;20300&quot; value=&quot;Slide 9 - &amp;quot;Significance&amp;quot;&quot;/&gt;&lt;property id=&quot;20307&quot; value=&quot;453&quot;/&gt;&lt;/object&gt;&lt;object type=&quot;3&quot; unique_id=&quot;20388&quot;&gt;&lt;property id=&quot;20148&quot; value=&quot;5&quot;/&gt;&lt;property id=&quot;20300&quot; value=&quot;Slide 154 - &amp;quot;Tiling Formation Task&amp;quot;&quot;/&gt;&lt;property id=&quot;20307&quot; value=&quot;454&quot;/&gt;&lt;/object&gt;&lt;object type=&quot;3&quot; unique_id=&quot;22830&quot;&gt;&lt;property id=&quot;20148&quot; value=&quot;5&quot;/&gt;&lt;property id=&quot;20300&quot; value=&quot;Slide 157&quot;/&gt;&lt;property id=&quot;20307&quot; value=&quot;462&quot;/&gt;&lt;/object&gt;&lt;object type=&quot;3&quot; unique_id=&quot;22831&quot;&gt;&lt;property id=&quot;20148&quot; value=&quot;5&quot;/&gt;&lt;property id=&quot;20300&quot; value=&quot;Slide 158&quot;/&gt;&lt;property id=&quot;20307&quot; value=&quot;461&quot;/&gt;&lt;/object&gt;&lt;object type=&quot;3&quot; unique_id=&quot;22832&quot;&gt;&lt;property id=&quot;20148&quot; value=&quot;5&quot;/&gt;&lt;property id=&quot;20300&quot; value=&quot;Slide 161 - &amp;quot;Excavation – Optimal Conditions &amp;#x0D;&amp;#x0A;(Thangavelautham et al. submission to ICRA’09)&amp;quot;&quot;/&gt;&lt;property id=&quot;20307&quot; value=&quot;456&quot;/&gt;&lt;/object&gt;&lt;object type=&quot;3&quot; unique_id=&quot;22833&quot;&gt;&lt;property id=&quot;20148&quot; value=&quot;5&quot;/&gt;&lt;property id=&quot;20300&quot; value=&quot;Slide 162 - &amp;quot;Excavation – Optimal Conditions &amp;#x0D;&amp;#x0A;(Thangavelautham et al. submission to ICRA’09)&amp;quot;&quot;/&gt;&lt;property id=&quot;20307&quot; value=&quot;457&quot;/&gt;&lt;/object&gt;&lt;object type=&quot;3&quot; unique_id=&quot;22834&quot;&gt;&lt;property id=&quot;20148&quot; value=&quot;5&quot;/&gt;&lt;property id=&quot;20300&quot; value=&quot;Slide 163 - &amp;quot;Excavation – Optimal Conditions &amp;#x0D;&amp;#x0A;(Thangavelautham et al. submission to ICRA’09)&amp;quot;&quot;/&gt;&lt;property id=&quot;20307&quot; value=&quot;458&quot;/&gt;&lt;/object&gt;&lt;object type=&quot;3&quot; unique_id=&quot;22835&quot;&gt;&lt;property id=&quot;20148&quot; value=&quot;5&quot;/&gt;&lt;property id=&quot;20300&quot; value=&quot;Slide 165 - &amp;quot;Potential Benefits – Lunar Construction&amp;quot;&quot;/&gt;&lt;property id=&quot;20307&quot; value=&quot;459&quot;/&gt;&lt;/object&gt;&lt;object type=&quot;3&quot; unique_id=&quot;23850&quot;&gt;&lt;property id=&quot;20148&quot; value=&quot;5&quot;/&gt;&lt;property id=&quot;20300&quot; value=&quot;Slide 164 - &amp;quot;Excavation – Optimal Conditions &amp;#x0D;&amp;#x0A;(Thangavelautham et al. submission to ICRA’09)&amp;quot;&quot;/&gt;&lt;property id=&quot;20307&quot; value=&quot;463&quot;/&gt;&lt;/object&gt;&lt;object type=&quot;3&quot; unique_id=&quot;24872&quot;&gt;&lt;property id=&quot;20148&quot; value=&quot;5&quot;/&gt;&lt;property id=&quot;20300&quot; value=&quot;Slide 119&quot;/&gt;&lt;property id=&quot;20307&quot; value=&quot;464&quot;/&gt;&lt;/object&gt;&lt;object type=&quot;3&quot; unique_id=&quot;25044&quot;&gt;&lt;property id=&quot;20148&quot; value=&quot;5&quot;/&gt;&lt;property id=&quot;20300&quot; value=&quot;Slide 112&quot;/&gt;&lt;property id=&quot;20307&quot; value=&quot;465&quot;/&gt;&lt;/object&gt;&lt;object type=&quot;3&quot; unique_id=&quot;25216&quot;&gt;&lt;property id=&quot;20148&quot; value=&quot;5&quot;/&gt;&lt;property id=&quot;20300&quot; value=&quot;Slide 95 - &amp;quot;Coarse-Coding Cell Model&amp;quot;&quot;/&gt;&lt;property id=&quot;20307&quot; value=&quot;466&quot;/&gt;&lt;/object&gt;&lt;object type=&quot;3&quot; unique_id=&quot;25728&quot;&gt;&lt;property id=&quot;20148&quot; value=&quot;5&quot;/&gt;&lt;property id=&quot;20300&quot; value=&quot;Slide 55 - &amp;quot;Thank You!&amp;quot;&quot;/&gt;&lt;property id=&quot;20307&quot; value=&quot;467&quot;/&gt;&lt;/object&gt;&lt;object type=&quot;3&quot; unique_id=&quot;25729&quot;&gt;&lt;property id=&quot;20148&quot; value=&quot;5&quot;/&gt;&lt;property id=&quot;20300&quot; value=&quot;Slide 59 - &amp;quot;Feature Detectors&amp;quot;&quot;/&gt;&lt;property id=&quot;20307&quot; value=&quot;469&quot;/&gt;&lt;/object&gt;&lt;object type=&quot;3&quot; unique_id=&quot;25730&quot;&gt;&lt;property id=&quot;20148&quot; value=&quot;5&quot;/&gt;&lt;property id=&quot;20300&quot; value=&quot;Slide 60 - &amp;quot;Feature Detectors and Noisy Neurons&amp;quot;&quot;/&gt;&lt;property id=&quot;20307&quot; value=&quot;468&quot;/&gt;&lt;/object&gt;&lt;/object&gt;&lt;object type=&quot;8&quot; unique_id=&quot;101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85625</TotalTime>
  <Words>573</Words>
  <Application>Microsoft Office PowerPoint</Application>
  <PresentationFormat>On-screen Show (4:3)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Cambria Math</vt:lpstr>
      <vt:lpstr>Garamond</vt:lpstr>
      <vt:lpstr>Garamond-Bold</vt:lpstr>
      <vt:lpstr>Impact</vt:lpstr>
      <vt:lpstr>Times New Roman</vt:lpstr>
      <vt:lpstr>Wingdings</vt:lpstr>
      <vt:lpstr>1_Stream</vt:lpstr>
      <vt:lpstr>2_Stream</vt:lpstr>
      <vt:lpstr>PowerPoint Presentation</vt:lpstr>
      <vt:lpstr>Motivation</vt:lpstr>
      <vt:lpstr>Objective</vt:lpstr>
      <vt:lpstr>Prototype </vt:lpstr>
      <vt:lpstr>Flight 1</vt:lpstr>
      <vt:lpstr>Flight 2</vt:lpstr>
      <vt:lpstr>Conclusions</vt:lpstr>
      <vt:lpstr>Acknowledgements</vt:lpstr>
      <vt:lpstr>Thank you</vt:lpstr>
      <vt:lpstr>References</vt:lpstr>
    </vt:vector>
  </TitlesOfParts>
  <Company>JL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Jekan</dc:creator>
  <cp:lastModifiedBy>Josh Crest</cp:lastModifiedBy>
  <cp:revision>877</cp:revision>
  <dcterms:created xsi:type="dcterms:W3CDTF">2008-05-21T01:02:12Z</dcterms:created>
  <dcterms:modified xsi:type="dcterms:W3CDTF">2021-04-02T22:01:34Z</dcterms:modified>
</cp:coreProperties>
</file>